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56" r:id="rId2"/>
    <p:sldId id="257" r:id="rId3"/>
    <p:sldId id="258" r:id="rId4"/>
    <p:sldId id="259" r:id="rId5"/>
    <p:sldId id="260" r:id="rId6"/>
    <p:sldId id="261" r:id="rId7"/>
    <p:sldId id="262" r:id="rId8"/>
    <p:sldId id="288" r:id="rId9"/>
    <p:sldId id="287" r:id="rId10"/>
    <p:sldId id="264" r:id="rId11"/>
    <p:sldId id="265" r:id="rId12"/>
    <p:sldId id="266" r:id="rId13"/>
    <p:sldId id="292" r:id="rId14"/>
    <p:sldId id="267" r:id="rId15"/>
    <p:sldId id="268" r:id="rId16"/>
    <p:sldId id="269" r:id="rId17"/>
    <p:sldId id="270" r:id="rId18"/>
    <p:sldId id="273" r:id="rId19"/>
    <p:sldId id="296" r:id="rId20"/>
    <p:sldId id="272" r:id="rId21"/>
    <p:sldId id="274" r:id="rId22"/>
    <p:sldId id="275" r:id="rId23"/>
    <p:sldId id="277" r:id="rId24"/>
    <p:sldId id="278" r:id="rId25"/>
    <p:sldId id="279" r:id="rId26"/>
    <p:sldId id="280" r:id="rId27"/>
    <p:sldId id="283" r:id="rId28"/>
    <p:sldId id="293" r:id="rId29"/>
    <p:sldId id="281" r:id="rId30"/>
    <p:sldId id="284" r:id="rId31"/>
    <p:sldId id="289" r:id="rId32"/>
    <p:sldId id="291" r:id="rId33"/>
    <p:sldId id="290" r:id="rId34"/>
    <p:sldId id="294" r:id="rId35"/>
    <p:sldId id="282" r:id="rId36"/>
    <p:sldId id="300" r:id="rId37"/>
    <p:sldId id="301" r:id="rId38"/>
    <p:sldId id="295" r:id="rId39"/>
    <p:sldId id="285"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769" autoAdjust="0"/>
    <p:restoredTop sz="94660"/>
  </p:normalViewPr>
  <p:slideViewPr>
    <p:cSldViewPr>
      <p:cViewPr varScale="1">
        <p:scale>
          <a:sx n="87" d="100"/>
          <a:sy n="87" d="100"/>
        </p:scale>
        <p:origin x="-1344"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D398FD6-156D-4AE6-BE46-FBAE3F76CF9B}" type="datetimeFigureOut">
              <a:rPr lang="en-US" smtClean="0"/>
              <a:t>1/7/2017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2321E0C-86A1-489A-BF1A-D0F1BE093AAF}" type="slidenum">
              <a:rPr lang="en-US" smtClean="0"/>
              <a:t>‹#›</a:t>
            </a:fld>
            <a:endParaRPr lang="en-US"/>
          </a:p>
        </p:txBody>
      </p:sp>
    </p:spTree>
    <p:extLst>
      <p:ext uri="{BB962C8B-B14F-4D97-AF65-F5344CB8AC3E}">
        <p14:creationId xmlns:p14="http://schemas.microsoft.com/office/powerpoint/2010/main" val="24360668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321E0C-86A1-489A-BF1A-D0F1BE093AAF}" type="slidenum">
              <a:rPr lang="en-US" smtClean="0"/>
              <a:t>4</a:t>
            </a:fld>
            <a:endParaRPr lang="en-US"/>
          </a:p>
        </p:txBody>
      </p:sp>
    </p:spTree>
    <p:extLst>
      <p:ext uri="{BB962C8B-B14F-4D97-AF65-F5344CB8AC3E}">
        <p14:creationId xmlns:p14="http://schemas.microsoft.com/office/powerpoint/2010/main" val="32008473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important to speak with</a:t>
            </a:r>
            <a:r>
              <a:rPr lang="en-US" baseline="0" dirty="0" smtClean="0"/>
              <a:t> our staff vs. at our staff….importance of PLEASE …smiling and impacting</a:t>
            </a:r>
            <a:endParaRPr lang="en-US" dirty="0"/>
          </a:p>
        </p:txBody>
      </p:sp>
      <p:sp>
        <p:nvSpPr>
          <p:cNvPr id="4" name="Slide Number Placeholder 3"/>
          <p:cNvSpPr>
            <a:spLocks noGrp="1"/>
          </p:cNvSpPr>
          <p:nvPr>
            <p:ph type="sldNum" sz="quarter" idx="10"/>
          </p:nvPr>
        </p:nvSpPr>
        <p:spPr/>
        <p:txBody>
          <a:bodyPr/>
          <a:lstStyle/>
          <a:p>
            <a:fld id="{12321E0C-86A1-489A-BF1A-D0F1BE093AAF}" type="slidenum">
              <a:rPr lang="en-US" smtClean="0"/>
              <a:t>12</a:t>
            </a:fld>
            <a:endParaRPr lang="en-US"/>
          </a:p>
        </p:txBody>
      </p:sp>
    </p:spTree>
    <p:extLst>
      <p:ext uri="{BB962C8B-B14F-4D97-AF65-F5344CB8AC3E}">
        <p14:creationId xmlns:p14="http://schemas.microsoft.com/office/powerpoint/2010/main" val="35080014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being done intentionally for organization,</a:t>
            </a:r>
            <a:r>
              <a:rPr lang="en-US" baseline="0" dirty="0" smtClean="0"/>
              <a:t> structure, interaction, learning about our campers …. Prevents behavior issues….better this goes, the better the session goes</a:t>
            </a:r>
            <a:endParaRPr lang="en-US" dirty="0"/>
          </a:p>
        </p:txBody>
      </p:sp>
      <p:sp>
        <p:nvSpPr>
          <p:cNvPr id="4" name="Slide Number Placeholder 3"/>
          <p:cNvSpPr>
            <a:spLocks noGrp="1"/>
          </p:cNvSpPr>
          <p:nvPr>
            <p:ph type="sldNum" sz="quarter" idx="10"/>
          </p:nvPr>
        </p:nvSpPr>
        <p:spPr/>
        <p:txBody>
          <a:bodyPr/>
          <a:lstStyle/>
          <a:p>
            <a:fld id="{12321E0C-86A1-489A-BF1A-D0F1BE093AAF}" type="slidenum">
              <a:rPr lang="en-US" smtClean="0"/>
              <a:t>14</a:t>
            </a:fld>
            <a:endParaRPr lang="en-US"/>
          </a:p>
        </p:txBody>
      </p:sp>
    </p:spTree>
    <p:extLst>
      <p:ext uri="{BB962C8B-B14F-4D97-AF65-F5344CB8AC3E}">
        <p14:creationId xmlns:p14="http://schemas.microsoft.com/office/powerpoint/2010/main" val="3054710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the audience who is</a:t>
            </a:r>
            <a:r>
              <a:rPr lang="en-US" baseline="0" dirty="0"/>
              <a:t> in charge?  They all say the Counselors….after 1(we believe in short in site </a:t>
            </a:r>
            <a:r>
              <a:rPr lang="en-US" baseline="0"/>
              <a:t>time outs)</a:t>
            </a:r>
            <a:endParaRPr lang="en-US" dirty="0"/>
          </a:p>
        </p:txBody>
      </p:sp>
      <p:sp>
        <p:nvSpPr>
          <p:cNvPr id="4" name="Slide Number Placeholder 3"/>
          <p:cNvSpPr>
            <a:spLocks noGrp="1"/>
          </p:cNvSpPr>
          <p:nvPr>
            <p:ph type="sldNum" sz="quarter" idx="10"/>
          </p:nvPr>
        </p:nvSpPr>
        <p:spPr/>
        <p:txBody>
          <a:bodyPr/>
          <a:lstStyle/>
          <a:p>
            <a:fld id="{12321E0C-86A1-489A-BF1A-D0F1BE093AAF}" type="slidenum">
              <a:rPr lang="en-US" smtClean="0"/>
              <a:t>26</a:t>
            </a:fld>
            <a:endParaRPr lang="en-US"/>
          </a:p>
        </p:txBody>
      </p:sp>
    </p:spTree>
    <p:extLst>
      <p:ext uri="{BB962C8B-B14F-4D97-AF65-F5344CB8AC3E}">
        <p14:creationId xmlns:p14="http://schemas.microsoft.com/office/powerpoint/2010/main" val="19452783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321E0C-86A1-489A-BF1A-D0F1BE093AAF}" type="slidenum">
              <a:rPr lang="en-US" smtClean="0"/>
              <a:t>29</a:t>
            </a:fld>
            <a:endParaRPr lang="en-US"/>
          </a:p>
        </p:txBody>
      </p:sp>
    </p:spTree>
    <p:extLst>
      <p:ext uri="{BB962C8B-B14F-4D97-AF65-F5344CB8AC3E}">
        <p14:creationId xmlns:p14="http://schemas.microsoft.com/office/powerpoint/2010/main" val="32000249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 ground outside who</a:t>
            </a:r>
            <a:r>
              <a:rPr lang="en-US" baseline="0" dirty="0" smtClean="0"/>
              <a:t> faces the sun</a:t>
            </a:r>
            <a:endParaRPr lang="en-US" dirty="0"/>
          </a:p>
        </p:txBody>
      </p:sp>
      <p:sp>
        <p:nvSpPr>
          <p:cNvPr id="4" name="Slide Number Placeholder 3"/>
          <p:cNvSpPr>
            <a:spLocks noGrp="1"/>
          </p:cNvSpPr>
          <p:nvPr>
            <p:ph type="sldNum" sz="quarter" idx="10"/>
          </p:nvPr>
        </p:nvSpPr>
        <p:spPr/>
        <p:txBody>
          <a:bodyPr/>
          <a:lstStyle/>
          <a:p>
            <a:fld id="{12321E0C-86A1-489A-BF1A-D0F1BE093AAF}" type="slidenum">
              <a:rPr lang="en-US" smtClean="0"/>
              <a:t>32</a:t>
            </a:fld>
            <a:endParaRPr lang="en-US"/>
          </a:p>
        </p:txBody>
      </p:sp>
    </p:spTree>
    <p:extLst>
      <p:ext uri="{BB962C8B-B14F-4D97-AF65-F5344CB8AC3E}">
        <p14:creationId xmlns:p14="http://schemas.microsoft.com/office/powerpoint/2010/main" val="21023261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Listening, paying attention, follow directions, frustration for counselors…</a:t>
            </a:r>
            <a:endParaRPr lang="en-US" dirty="0"/>
          </a:p>
        </p:txBody>
      </p:sp>
      <p:sp>
        <p:nvSpPr>
          <p:cNvPr id="4" name="Slide Number Placeholder 3"/>
          <p:cNvSpPr>
            <a:spLocks noGrp="1"/>
          </p:cNvSpPr>
          <p:nvPr>
            <p:ph type="sldNum" sz="quarter" idx="10"/>
          </p:nvPr>
        </p:nvSpPr>
        <p:spPr/>
        <p:txBody>
          <a:bodyPr/>
          <a:lstStyle/>
          <a:p>
            <a:fld id="{12321E0C-86A1-489A-BF1A-D0F1BE093AAF}" type="slidenum">
              <a:rPr lang="en-US" smtClean="0"/>
              <a:t>33</a:t>
            </a:fld>
            <a:endParaRPr lang="en-US"/>
          </a:p>
        </p:txBody>
      </p:sp>
    </p:spTree>
    <p:extLst>
      <p:ext uri="{BB962C8B-B14F-4D97-AF65-F5344CB8AC3E}">
        <p14:creationId xmlns:p14="http://schemas.microsoft.com/office/powerpoint/2010/main" val="27569057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321E0C-86A1-489A-BF1A-D0F1BE093AAF}" type="slidenum">
              <a:rPr lang="en-US" smtClean="0"/>
              <a:t>35</a:t>
            </a:fld>
            <a:endParaRPr lang="en-US"/>
          </a:p>
        </p:txBody>
      </p:sp>
    </p:spTree>
    <p:extLst>
      <p:ext uri="{BB962C8B-B14F-4D97-AF65-F5344CB8AC3E}">
        <p14:creationId xmlns:p14="http://schemas.microsoft.com/office/powerpoint/2010/main" val="34859863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58247AD-5638-4784-BB0C-8D96E0713739}"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7573EA-9F20-42B8-BAEB-7A8FF5F04709}" type="slidenum">
              <a:rPr lang="en-US" smtClean="0"/>
              <a:t>‹#›</a:t>
            </a:fld>
            <a:endParaRPr lang="en-US"/>
          </a:p>
        </p:txBody>
      </p:sp>
    </p:spTree>
    <p:extLst>
      <p:ext uri="{BB962C8B-B14F-4D97-AF65-F5344CB8AC3E}">
        <p14:creationId xmlns:p14="http://schemas.microsoft.com/office/powerpoint/2010/main" val="10305154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58247AD-5638-4784-BB0C-8D96E0713739}"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7573EA-9F20-42B8-BAEB-7A8FF5F04709}" type="slidenum">
              <a:rPr lang="en-US" smtClean="0"/>
              <a:t>‹#›</a:t>
            </a:fld>
            <a:endParaRPr lang="en-US"/>
          </a:p>
        </p:txBody>
      </p:sp>
    </p:spTree>
    <p:extLst>
      <p:ext uri="{BB962C8B-B14F-4D97-AF65-F5344CB8AC3E}">
        <p14:creationId xmlns:p14="http://schemas.microsoft.com/office/powerpoint/2010/main" val="39444578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58247AD-5638-4784-BB0C-8D96E0713739}"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7573EA-9F20-42B8-BAEB-7A8FF5F04709}" type="slidenum">
              <a:rPr lang="en-US" smtClean="0"/>
              <a:t>‹#›</a:t>
            </a:fld>
            <a:endParaRPr lang="en-US"/>
          </a:p>
        </p:txBody>
      </p:sp>
    </p:spTree>
    <p:extLst>
      <p:ext uri="{BB962C8B-B14F-4D97-AF65-F5344CB8AC3E}">
        <p14:creationId xmlns:p14="http://schemas.microsoft.com/office/powerpoint/2010/main" val="16410880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58247AD-5638-4784-BB0C-8D96E0713739}"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7573EA-9F20-42B8-BAEB-7A8FF5F04709}" type="slidenum">
              <a:rPr lang="en-US" smtClean="0"/>
              <a:t>‹#›</a:t>
            </a:fld>
            <a:endParaRPr lang="en-US"/>
          </a:p>
        </p:txBody>
      </p:sp>
    </p:spTree>
    <p:extLst>
      <p:ext uri="{BB962C8B-B14F-4D97-AF65-F5344CB8AC3E}">
        <p14:creationId xmlns:p14="http://schemas.microsoft.com/office/powerpoint/2010/main" val="32725810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58247AD-5638-4784-BB0C-8D96E0713739}"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7573EA-9F20-42B8-BAEB-7A8FF5F04709}" type="slidenum">
              <a:rPr lang="en-US" smtClean="0"/>
              <a:t>‹#›</a:t>
            </a:fld>
            <a:endParaRPr lang="en-US"/>
          </a:p>
        </p:txBody>
      </p:sp>
    </p:spTree>
    <p:extLst>
      <p:ext uri="{BB962C8B-B14F-4D97-AF65-F5344CB8AC3E}">
        <p14:creationId xmlns:p14="http://schemas.microsoft.com/office/powerpoint/2010/main" val="38629003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58247AD-5638-4784-BB0C-8D96E0713739}"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7573EA-9F20-42B8-BAEB-7A8FF5F04709}" type="slidenum">
              <a:rPr lang="en-US" smtClean="0"/>
              <a:t>‹#›</a:t>
            </a:fld>
            <a:endParaRPr lang="en-US"/>
          </a:p>
        </p:txBody>
      </p:sp>
    </p:spTree>
    <p:extLst>
      <p:ext uri="{BB962C8B-B14F-4D97-AF65-F5344CB8AC3E}">
        <p14:creationId xmlns:p14="http://schemas.microsoft.com/office/powerpoint/2010/main" val="10119857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58247AD-5638-4784-BB0C-8D96E0713739}" type="datetimeFigureOut">
              <a:rPr lang="en-US" smtClean="0"/>
              <a:t>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B7573EA-9F20-42B8-BAEB-7A8FF5F04709}" type="slidenum">
              <a:rPr lang="en-US" smtClean="0"/>
              <a:t>‹#›</a:t>
            </a:fld>
            <a:endParaRPr lang="en-US"/>
          </a:p>
        </p:txBody>
      </p:sp>
    </p:spTree>
    <p:extLst>
      <p:ext uri="{BB962C8B-B14F-4D97-AF65-F5344CB8AC3E}">
        <p14:creationId xmlns:p14="http://schemas.microsoft.com/office/powerpoint/2010/main" val="38234732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58247AD-5638-4784-BB0C-8D96E0713739}" type="datetimeFigureOut">
              <a:rPr lang="en-US" smtClean="0"/>
              <a:t>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B7573EA-9F20-42B8-BAEB-7A8FF5F04709}" type="slidenum">
              <a:rPr lang="en-US" smtClean="0"/>
              <a:t>‹#›</a:t>
            </a:fld>
            <a:endParaRPr lang="en-US"/>
          </a:p>
        </p:txBody>
      </p:sp>
    </p:spTree>
    <p:extLst>
      <p:ext uri="{BB962C8B-B14F-4D97-AF65-F5344CB8AC3E}">
        <p14:creationId xmlns:p14="http://schemas.microsoft.com/office/powerpoint/2010/main" val="30978891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8247AD-5638-4784-BB0C-8D96E0713739}" type="datetimeFigureOut">
              <a:rPr lang="en-US" smtClean="0"/>
              <a:t>1/7/2017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B7573EA-9F20-42B8-BAEB-7A8FF5F04709}" type="slidenum">
              <a:rPr lang="en-US" smtClean="0"/>
              <a:t>‹#›</a:t>
            </a:fld>
            <a:endParaRPr lang="en-US"/>
          </a:p>
        </p:txBody>
      </p:sp>
    </p:spTree>
    <p:extLst>
      <p:ext uri="{BB962C8B-B14F-4D97-AF65-F5344CB8AC3E}">
        <p14:creationId xmlns:p14="http://schemas.microsoft.com/office/powerpoint/2010/main" val="2003117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58247AD-5638-4784-BB0C-8D96E0713739}"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7573EA-9F20-42B8-BAEB-7A8FF5F04709}" type="slidenum">
              <a:rPr lang="en-US" smtClean="0"/>
              <a:t>‹#›</a:t>
            </a:fld>
            <a:endParaRPr lang="en-US"/>
          </a:p>
        </p:txBody>
      </p:sp>
    </p:spTree>
    <p:extLst>
      <p:ext uri="{BB962C8B-B14F-4D97-AF65-F5344CB8AC3E}">
        <p14:creationId xmlns:p14="http://schemas.microsoft.com/office/powerpoint/2010/main" val="24088874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58247AD-5638-4784-BB0C-8D96E0713739}"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7573EA-9F20-42B8-BAEB-7A8FF5F04709}" type="slidenum">
              <a:rPr lang="en-US" smtClean="0"/>
              <a:t>‹#›</a:t>
            </a:fld>
            <a:endParaRPr lang="en-US"/>
          </a:p>
        </p:txBody>
      </p:sp>
    </p:spTree>
    <p:extLst>
      <p:ext uri="{BB962C8B-B14F-4D97-AF65-F5344CB8AC3E}">
        <p14:creationId xmlns:p14="http://schemas.microsoft.com/office/powerpoint/2010/main" val="36880508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8247AD-5638-4784-BB0C-8D96E0713739}" type="datetimeFigureOut">
              <a:rPr lang="en-US" smtClean="0"/>
              <a:t>1/7/2017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7573EA-9F20-42B8-BAEB-7A8FF5F04709}" type="slidenum">
              <a:rPr lang="en-US" smtClean="0"/>
              <a:t>‹#›</a:t>
            </a:fld>
            <a:endParaRPr lang="en-US"/>
          </a:p>
        </p:txBody>
      </p:sp>
    </p:spTree>
    <p:extLst>
      <p:ext uri="{BB962C8B-B14F-4D97-AF65-F5344CB8AC3E}">
        <p14:creationId xmlns:p14="http://schemas.microsoft.com/office/powerpoint/2010/main" val="30624956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jpeg"/><Relationship Id="rId1" Type="http://schemas.openxmlformats.org/officeDocument/2006/relationships/slideLayout" Target="../slideLayouts/slideLayout6.xml"/><Relationship Id="rId4" Type="http://schemas.openxmlformats.org/officeDocument/2006/relationships/image" Target="../media/image40.jpeg"/></Relationships>
</file>

<file path=ppt/slides/_rels/slide2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3.jpeg"/><Relationship Id="rId7" Type="http://schemas.openxmlformats.org/officeDocument/2006/relationships/image" Target="../media/image47.png"/><Relationship Id="rId2" Type="http://schemas.openxmlformats.org/officeDocument/2006/relationships/image" Target="../media/image42.jpeg"/><Relationship Id="rId1" Type="http://schemas.openxmlformats.org/officeDocument/2006/relationships/slideLayout" Target="../slideLayouts/slideLayout6.xml"/><Relationship Id="rId6" Type="http://schemas.openxmlformats.org/officeDocument/2006/relationships/image" Target="../media/image46.png"/><Relationship Id="rId5" Type="http://schemas.openxmlformats.org/officeDocument/2006/relationships/image" Target="../media/image45.png"/><Relationship Id="rId10" Type="http://schemas.openxmlformats.org/officeDocument/2006/relationships/image" Target="../media/image50.png"/><Relationship Id="rId4" Type="http://schemas.openxmlformats.org/officeDocument/2006/relationships/image" Target="../media/image44.png"/><Relationship Id="rId9" Type="http://schemas.openxmlformats.org/officeDocument/2006/relationships/image" Target="../media/image4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30.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6.xml"/><Relationship Id="rId4" Type="http://schemas.openxmlformats.org/officeDocument/2006/relationships/image" Target="../media/image54.png"/></Relationships>
</file>

<file path=ppt/slides/_rels/slide3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56.png"/></Relationships>
</file>

<file path=ppt/slides/_rels/slide33.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58.jpeg"/></Relationships>
</file>

<file path=ppt/slides/_rels/slide3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6.xml"/><Relationship Id="rId5" Type="http://schemas.openxmlformats.org/officeDocument/2006/relationships/image" Target="../media/image65.png"/><Relationship Id="rId4" Type="http://schemas.openxmlformats.org/officeDocument/2006/relationships/image" Target="../media/image64.png"/></Relationships>
</file>

<file path=ppt/slides/_rels/slide3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5.gif"/><Relationship Id="rId5" Type="http://schemas.openxmlformats.org/officeDocument/2006/relationships/image" Target="../media/image14.gif"/><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0"/>
            <a:ext cx="7772400" cy="1470025"/>
          </a:xfrm>
        </p:spPr>
        <p:txBody>
          <a:bodyPr>
            <a:normAutofit/>
          </a:bodyPr>
          <a:lstStyle/>
          <a:p>
            <a:r>
              <a:rPr lang="en-US" sz="6000" dirty="0"/>
              <a:t>POSITIVE DISCIPLINE!</a:t>
            </a:r>
          </a:p>
        </p:txBody>
      </p:sp>
      <p:sp>
        <p:nvSpPr>
          <p:cNvPr id="3" name="Subtitle 2"/>
          <p:cNvSpPr>
            <a:spLocks noGrp="1"/>
          </p:cNvSpPr>
          <p:nvPr>
            <p:ph type="subTitle" idx="1"/>
          </p:nvPr>
        </p:nvSpPr>
        <p:spPr>
          <a:xfrm>
            <a:off x="1371600" y="3352800"/>
            <a:ext cx="6400800" cy="1752600"/>
          </a:xfrm>
        </p:spPr>
        <p:txBody>
          <a:bodyPr>
            <a:normAutofit/>
          </a:bodyPr>
          <a:lstStyle/>
          <a:p>
            <a:r>
              <a:rPr lang="en-US" dirty="0"/>
              <a:t>“H” Rothenberg</a:t>
            </a:r>
            <a:br>
              <a:rPr lang="en-US" dirty="0"/>
            </a:br>
            <a:r>
              <a:rPr lang="en-US" sz="1800" dirty="0"/>
              <a:t>Co-Owner TRIPLE C CAMP Charlottesville, VA</a:t>
            </a:r>
            <a:r>
              <a:rPr lang="en-US" sz="2800" dirty="0"/>
              <a:t/>
            </a:r>
            <a:br>
              <a:rPr lang="en-US" sz="2800" dirty="0"/>
            </a:br>
            <a:r>
              <a:rPr lang="en-US" sz="2800" dirty="0"/>
              <a:t>www.campcoach.com</a:t>
            </a:r>
          </a:p>
        </p:txBody>
      </p:sp>
      <p:sp>
        <p:nvSpPr>
          <p:cNvPr id="4" name="TextBox 3"/>
          <p:cNvSpPr txBox="1"/>
          <p:nvPr/>
        </p:nvSpPr>
        <p:spPr>
          <a:xfrm>
            <a:off x="6248400" y="304800"/>
            <a:ext cx="2514600" cy="369332"/>
          </a:xfrm>
          <a:prstGeom prst="rect">
            <a:avLst/>
          </a:prstGeom>
          <a:noFill/>
        </p:spPr>
        <p:txBody>
          <a:bodyPr wrap="square" rtlCol="0">
            <a:spAutoFit/>
          </a:bodyPr>
          <a:lstStyle/>
          <a:p>
            <a:r>
              <a:rPr lang="en-US" dirty="0"/>
              <a:t>January 10, 2017 MACC</a:t>
            </a:r>
          </a:p>
        </p:txBody>
      </p:sp>
      <p:pic>
        <p:nvPicPr>
          <p:cNvPr id="1028" name="Picture 4" descr="C:\Users\H\Desktop\My Documents\ANNUAL LOGOS\2000 Triple C Camp log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1" y="5334000"/>
            <a:ext cx="3200399" cy="98413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3" descr="C:\Users\H\Desktop\CAMP COACH\LOGOS\2016 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62600" y="5341838"/>
            <a:ext cx="3352800" cy="14399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89301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Webster’s Definition Discipline</a:t>
            </a:r>
          </a:p>
        </p:txBody>
      </p:sp>
      <p:sp>
        <p:nvSpPr>
          <p:cNvPr id="3" name="Content Placeholder 2"/>
          <p:cNvSpPr>
            <a:spLocks noGrp="1"/>
          </p:cNvSpPr>
          <p:nvPr>
            <p:ph idx="1"/>
          </p:nvPr>
        </p:nvSpPr>
        <p:spPr>
          <a:xfrm>
            <a:off x="533400" y="1676400"/>
            <a:ext cx="8229600" cy="3505200"/>
          </a:xfrm>
        </p:spPr>
        <p:txBody>
          <a:bodyPr>
            <a:normAutofit/>
          </a:bodyPr>
          <a:lstStyle/>
          <a:p>
            <a:pPr marL="0" indent="0" algn="ctr">
              <a:buNone/>
            </a:pPr>
            <a:r>
              <a:rPr lang="en-US" sz="4800" i="1" dirty="0">
                <a:solidFill>
                  <a:srgbClr val="FF0000"/>
                </a:solidFill>
              </a:rPr>
              <a:t>“the practice of </a:t>
            </a:r>
            <a:r>
              <a:rPr lang="en-US" sz="4800" i="1" u="sng" dirty="0">
                <a:solidFill>
                  <a:srgbClr val="FF0000"/>
                </a:solidFill>
              </a:rPr>
              <a:t>training people</a:t>
            </a:r>
            <a:r>
              <a:rPr lang="en-US" sz="4800" i="1" dirty="0">
                <a:solidFill>
                  <a:srgbClr val="FF0000"/>
                </a:solidFill>
              </a:rPr>
              <a:t> to </a:t>
            </a:r>
            <a:r>
              <a:rPr lang="en-US" sz="4800" i="1" u="sng" dirty="0">
                <a:solidFill>
                  <a:srgbClr val="FF0000"/>
                </a:solidFill>
              </a:rPr>
              <a:t>obey rules</a:t>
            </a:r>
            <a:r>
              <a:rPr lang="en-US" sz="4800" i="1" dirty="0">
                <a:solidFill>
                  <a:srgbClr val="FF0000"/>
                </a:solidFill>
              </a:rPr>
              <a:t> or a code of behavior, </a:t>
            </a:r>
            <a:r>
              <a:rPr lang="en-US" sz="4800" i="1" u="sng" dirty="0">
                <a:solidFill>
                  <a:srgbClr val="FF0000"/>
                </a:solidFill>
              </a:rPr>
              <a:t>using punishment</a:t>
            </a:r>
            <a:r>
              <a:rPr lang="en-US" sz="4800" i="1" dirty="0">
                <a:solidFill>
                  <a:srgbClr val="FF0000"/>
                </a:solidFill>
              </a:rPr>
              <a:t> to </a:t>
            </a:r>
            <a:r>
              <a:rPr lang="en-US" sz="4800" i="1" u="sng" dirty="0">
                <a:solidFill>
                  <a:srgbClr val="FF0000"/>
                </a:solidFill>
              </a:rPr>
              <a:t>correct disobedience</a:t>
            </a:r>
            <a:r>
              <a:rPr lang="en-US" sz="4800" i="1" dirty="0">
                <a:solidFill>
                  <a:srgbClr val="FF0000"/>
                </a:solidFill>
              </a:rPr>
              <a:t>”</a:t>
            </a:r>
          </a:p>
        </p:txBody>
      </p:sp>
      <p:pic>
        <p:nvPicPr>
          <p:cNvPr id="5122" name="Picture 2" descr="C:\Users\H\AppData\Local\Microsoft\Windows\Temporary Internet Files\Content.IE5\2HXXQ92Q\discipline_children-777067[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5181600"/>
            <a:ext cx="1751371" cy="1447800"/>
          </a:xfrm>
          <a:prstGeom prst="rect">
            <a:avLst/>
          </a:prstGeom>
          <a:noFill/>
          <a:extLst>
            <a:ext uri="{909E8E84-426E-40DD-AFC4-6F175D3DCCD1}">
              <a14:hiddenFill xmlns:a14="http://schemas.microsoft.com/office/drawing/2010/main">
                <a:solidFill>
                  <a:srgbClr val="FFFFFF"/>
                </a:solidFill>
              </a14:hiddenFill>
            </a:ext>
          </a:extLst>
        </p:spPr>
      </p:pic>
      <p:pic>
        <p:nvPicPr>
          <p:cNvPr id="5125" name="Picture 5" descr="C:\Users\H\AppData\Local\Microsoft\Windows\Temporary Internet Files\Content.IE5\9ZWK2RCZ\9342500-cartoon-of-dad-scolding-his-son-and-sending-him-away[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1400" y="4845627"/>
            <a:ext cx="1139952" cy="167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1862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122"/>
                                        </p:tgtEl>
                                        <p:attrNameLst>
                                          <p:attrName>style.visibility</p:attrName>
                                        </p:attrNameLst>
                                      </p:cBhvr>
                                      <p:to>
                                        <p:strVal val="visible"/>
                                      </p:to>
                                    </p:set>
                                    <p:anim calcmode="lin" valueType="num">
                                      <p:cBhvr additive="base">
                                        <p:cTn id="13" dur="500" fill="hold"/>
                                        <p:tgtEl>
                                          <p:spTgt spid="5122"/>
                                        </p:tgtEl>
                                        <p:attrNameLst>
                                          <p:attrName>ppt_x</p:attrName>
                                        </p:attrNameLst>
                                      </p:cBhvr>
                                      <p:tavLst>
                                        <p:tav tm="0">
                                          <p:val>
                                            <p:strVal val="#ppt_x"/>
                                          </p:val>
                                        </p:tav>
                                        <p:tav tm="100000">
                                          <p:val>
                                            <p:strVal val="#ppt_x"/>
                                          </p:val>
                                        </p:tav>
                                      </p:tavLst>
                                    </p:anim>
                                    <p:anim calcmode="lin" valueType="num">
                                      <p:cBhvr additive="base">
                                        <p:cTn id="14" dur="500" fill="hold"/>
                                        <p:tgtEl>
                                          <p:spTgt spid="512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125"/>
                                        </p:tgtEl>
                                        <p:attrNameLst>
                                          <p:attrName>style.visibility</p:attrName>
                                        </p:attrNameLst>
                                      </p:cBhvr>
                                      <p:to>
                                        <p:strVal val="visible"/>
                                      </p:to>
                                    </p:set>
                                    <p:anim calcmode="lin" valueType="num">
                                      <p:cBhvr additive="base">
                                        <p:cTn id="19" dur="500" fill="hold"/>
                                        <p:tgtEl>
                                          <p:spTgt spid="5125"/>
                                        </p:tgtEl>
                                        <p:attrNameLst>
                                          <p:attrName>ppt_x</p:attrName>
                                        </p:attrNameLst>
                                      </p:cBhvr>
                                      <p:tavLst>
                                        <p:tav tm="0">
                                          <p:val>
                                            <p:strVal val="#ppt_x"/>
                                          </p:val>
                                        </p:tav>
                                        <p:tav tm="100000">
                                          <p:val>
                                            <p:strVal val="#ppt_x"/>
                                          </p:val>
                                        </p:tav>
                                      </p:tavLst>
                                    </p:anim>
                                    <p:anim calcmode="lin" valueType="num">
                                      <p:cBhvr additive="base">
                                        <p:cTn id="20" dur="500" fill="hold"/>
                                        <p:tgtEl>
                                          <p:spTgt spid="51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HAVE A PLAN</a:t>
            </a:r>
          </a:p>
        </p:txBody>
      </p:sp>
      <p:pic>
        <p:nvPicPr>
          <p:cNvPr id="6150"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90205" y="1600200"/>
            <a:ext cx="6615545" cy="37212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5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6867" y="4157599"/>
            <a:ext cx="1432133" cy="20431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52"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7132" y="4267200"/>
            <a:ext cx="2519316" cy="1933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991862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CLEAR EXPECTATIONS</a:t>
            </a:r>
          </a:p>
        </p:txBody>
      </p:sp>
      <p:sp>
        <p:nvSpPr>
          <p:cNvPr id="3" name="Content Placeholder 2"/>
          <p:cNvSpPr>
            <a:spLocks noGrp="1"/>
          </p:cNvSpPr>
          <p:nvPr>
            <p:ph idx="1"/>
          </p:nvPr>
        </p:nvSpPr>
        <p:spPr/>
        <p:txBody>
          <a:bodyPr/>
          <a:lstStyle/>
          <a:p>
            <a:pPr marL="0" indent="0" algn="ctr">
              <a:buNone/>
            </a:pPr>
            <a:r>
              <a:rPr lang="en-US" dirty="0">
                <a:solidFill>
                  <a:srgbClr val="FF0000"/>
                </a:solidFill>
              </a:rPr>
              <a:t>Entire camp</a:t>
            </a:r>
          </a:p>
          <a:p>
            <a:pPr marL="0" indent="0" algn="ctr">
              <a:buNone/>
            </a:pPr>
            <a:r>
              <a:rPr lang="en-US" dirty="0">
                <a:solidFill>
                  <a:srgbClr val="FF0000"/>
                </a:solidFill>
              </a:rPr>
              <a:t>At group level</a:t>
            </a:r>
          </a:p>
          <a:p>
            <a:pPr marL="0" indent="0" algn="ctr">
              <a:buNone/>
            </a:pPr>
            <a:r>
              <a:rPr lang="en-US" dirty="0">
                <a:solidFill>
                  <a:srgbClr val="FF0000"/>
                </a:solidFill>
              </a:rPr>
              <a:t>Words like rudder of a ship</a:t>
            </a:r>
          </a:p>
        </p:txBody>
      </p:sp>
      <p:pic>
        <p:nvPicPr>
          <p:cNvPr id="266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3674326"/>
            <a:ext cx="3749040" cy="24668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74542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6630"/>
                                        </p:tgtEl>
                                        <p:attrNameLst>
                                          <p:attrName>style.visibility</p:attrName>
                                        </p:attrNameLst>
                                      </p:cBhvr>
                                      <p:to>
                                        <p:strVal val="visible"/>
                                      </p:to>
                                    </p:set>
                                    <p:animEffect transition="in" filter="fade">
                                      <p:cBhvr>
                                        <p:cTn id="28" dur="1000"/>
                                        <p:tgtEl>
                                          <p:spTgt spid="26630"/>
                                        </p:tgtEl>
                                      </p:cBhvr>
                                    </p:animEffect>
                                    <p:anim calcmode="lin" valueType="num">
                                      <p:cBhvr>
                                        <p:cTn id="29" dur="1000" fill="hold"/>
                                        <p:tgtEl>
                                          <p:spTgt spid="26630"/>
                                        </p:tgtEl>
                                        <p:attrNameLst>
                                          <p:attrName>ppt_x</p:attrName>
                                        </p:attrNameLst>
                                      </p:cBhvr>
                                      <p:tavLst>
                                        <p:tav tm="0">
                                          <p:val>
                                            <p:strVal val="#ppt_x"/>
                                          </p:val>
                                        </p:tav>
                                        <p:tav tm="100000">
                                          <p:val>
                                            <p:strVal val="#ppt_x"/>
                                          </p:val>
                                        </p:tav>
                                      </p:tavLst>
                                    </p:anim>
                                    <p:anim calcmode="lin" valueType="num">
                                      <p:cBhvr>
                                        <p:cTn id="30" dur="1000" fill="hold"/>
                                        <p:tgtEl>
                                          <p:spTgt spid="266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381000" y="1252609"/>
            <a:ext cx="8229600" cy="4525963"/>
          </a:xfrm>
        </p:spPr>
        <p:txBody>
          <a:bodyPr>
            <a:normAutofit/>
          </a:bodyPr>
          <a:lstStyle/>
          <a:p>
            <a:pPr marL="0" indent="0" algn="ctr">
              <a:buNone/>
            </a:pPr>
            <a:r>
              <a:rPr lang="en-US" sz="3600" dirty="0" smtClean="0"/>
              <a:t>By defining </a:t>
            </a:r>
            <a:r>
              <a:rPr lang="en-US" sz="3600" dirty="0" smtClean="0"/>
              <a:t>behavior expectations </a:t>
            </a:r>
            <a:r>
              <a:rPr lang="en-US" sz="3600" dirty="0" smtClean="0"/>
              <a:t>and having a plan, we reduce behavior issues</a:t>
            </a:r>
            <a:endParaRPr lang="en-US" sz="36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6999" y="3124200"/>
            <a:ext cx="4219575" cy="280793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251939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Monday Morning Chart/Family Time</a:t>
            </a:r>
            <a:br>
              <a:rPr lang="en-US" dirty="0"/>
            </a:br>
            <a:endParaRPr lang="en-US" dirty="0"/>
          </a:p>
        </p:txBody>
      </p:sp>
      <p:sp>
        <p:nvSpPr>
          <p:cNvPr id="6" name="TextBox 5"/>
          <p:cNvSpPr txBox="1"/>
          <p:nvPr/>
        </p:nvSpPr>
        <p:spPr>
          <a:xfrm>
            <a:off x="457200" y="856357"/>
            <a:ext cx="8153400" cy="5447645"/>
          </a:xfrm>
          <a:prstGeom prst="rect">
            <a:avLst/>
          </a:prstGeom>
          <a:noFill/>
        </p:spPr>
        <p:txBody>
          <a:bodyPr wrap="square" rtlCol="0">
            <a:spAutoFit/>
          </a:bodyPr>
          <a:lstStyle/>
          <a:p>
            <a:r>
              <a:rPr lang="en-US" sz="1200" dirty="0"/>
              <a:t>Things To Cover Every Monday With Campers</a:t>
            </a:r>
          </a:p>
          <a:p>
            <a:r>
              <a:rPr lang="en-US" sz="1200" dirty="0"/>
              <a:t>(Cover at some point during day, not necessarily all at once)</a:t>
            </a:r>
          </a:p>
          <a:p>
            <a:endParaRPr lang="en-US" sz="1200" dirty="0"/>
          </a:p>
          <a:p>
            <a:r>
              <a:rPr lang="en-US" sz="1200" dirty="0"/>
              <a:t>❑ Introductions, Names (Name Game)</a:t>
            </a:r>
          </a:p>
          <a:p>
            <a:r>
              <a:rPr lang="en-US" sz="1200" dirty="0"/>
              <a:t>❑ Orientation to Camp Facility</a:t>
            </a:r>
          </a:p>
          <a:p>
            <a:r>
              <a:rPr lang="en-US" sz="1200" dirty="0"/>
              <a:t>❑ Safety- shoes, rocks, woodchips, explain that rules are set to keep them safe</a:t>
            </a:r>
          </a:p>
          <a:p>
            <a:r>
              <a:rPr lang="en-US" sz="1200" dirty="0"/>
              <a:t>❑ Behavioral Expectations</a:t>
            </a:r>
          </a:p>
          <a:p>
            <a:r>
              <a:rPr lang="en-US" sz="1200" dirty="0"/>
              <a:t>	Look at the person who is speaking</a:t>
            </a:r>
          </a:p>
          <a:p>
            <a:r>
              <a:rPr lang="en-US" sz="1200" dirty="0"/>
              <a:t>	Respond, with “yes” when spoken to</a:t>
            </a:r>
          </a:p>
          <a:p>
            <a:r>
              <a:rPr lang="en-US" sz="1200" dirty="0"/>
              <a:t>❑ Our Group’s thoughts: </a:t>
            </a:r>
          </a:p>
          <a:p>
            <a:r>
              <a:rPr lang="en-US" sz="1200" dirty="0"/>
              <a:t>1-</a:t>
            </a:r>
          </a:p>
          <a:p>
            <a:r>
              <a:rPr lang="en-US" sz="1200" dirty="0"/>
              <a:t>2-	</a:t>
            </a:r>
          </a:p>
          <a:p>
            <a:r>
              <a:rPr lang="en-US" sz="1200" dirty="0"/>
              <a:t>3-				</a:t>
            </a:r>
          </a:p>
          <a:p>
            <a:r>
              <a:rPr lang="en-US" sz="1200" dirty="0"/>
              <a:t>❑ Counselor Expectations of campers, let them know you are here for them</a:t>
            </a:r>
          </a:p>
          <a:p>
            <a:r>
              <a:rPr lang="en-US" sz="1200" dirty="0"/>
              <a:t>❑ Goals  Cabin group goals:</a:t>
            </a:r>
          </a:p>
          <a:p>
            <a:r>
              <a:rPr lang="en-US" sz="1200" dirty="0"/>
              <a:t>	1-</a:t>
            </a:r>
          </a:p>
          <a:p>
            <a:r>
              <a:rPr lang="en-US" sz="1200" dirty="0"/>
              <a:t>	2-</a:t>
            </a:r>
          </a:p>
          <a:p>
            <a:r>
              <a:rPr lang="en-US" sz="1200" dirty="0"/>
              <a:t>	3-</a:t>
            </a:r>
          </a:p>
          <a:p>
            <a:r>
              <a:rPr lang="en-US" sz="1200" dirty="0"/>
              <a:t>                    Individual camper goals (give campers a chance to share what they want to accomplish at camp…may want to split 	group into smaller groups)</a:t>
            </a:r>
          </a:p>
          <a:p>
            <a:r>
              <a:rPr lang="en-US" sz="1200" dirty="0"/>
              <a:t>	1-</a:t>
            </a:r>
          </a:p>
          <a:p>
            <a:r>
              <a:rPr lang="en-US" sz="1200" dirty="0"/>
              <a:t>	2-</a:t>
            </a:r>
          </a:p>
          <a:p>
            <a:r>
              <a:rPr lang="en-US" sz="1200" dirty="0"/>
              <a:t>❑ Buddy Systems</a:t>
            </a:r>
          </a:p>
          <a:p>
            <a:r>
              <a:rPr lang="en-US" sz="1200" dirty="0"/>
              <a:t>❑ Bathrooms- where they are - washing hands after animals, using the toilet, and before meals</a:t>
            </a:r>
          </a:p>
          <a:p>
            <a:r>
              <a:rPr lang="en-US" sz="1200" dirty="0"/>
              <a:t>❑ Allergies- food allergies/contact allergies</a:t>
            </a:r>
          </a:p>
          <a:p>
            <a:r>
              <a:rPr lang="en-US" sz="1200" dirty="0"/>
              <a:t>❑ Lunch Procedures </a:t>
            </a:r>
          </a:p>
          <a:p>
            <a:r>
              <a:rPr lang="en-US" sz="1200" dirty="0"/>
              <a:t>❑ Animals – fingers in cages, dogs</a:t>
            </a:r>
          </a:p>
          <a:p>
            <a:r>
              <a:rPr lang="en-US" sz="1200" dirty="0"/>
              <a:t>❑ Leave no Trace- clean up after your group</a:t>
            </a:r>
          </a:p>
          <a:p>
            <a:r>
              <a:rPr lang="en-US" sz="1200" dirty="0"/>
              <a:t>❑ Platinum Rule- Treat others the way you know they want to be treated</a:t>
            </a:r>
          </a:p>
        </p:txBody>
      </p:sp>
    </p:spTree>
    <p:extLst>
      <p:ext uri="{BB962C8B-B14F-4D97-AF65-F5344CB8AC3E}">
        <p14:creationId xmlns:p14="http://schemas.microsoft.com/office/powerpoint/2010/main" val="41670984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Kapers</a:t>
            </a:r>
            <a:r>
              <a:rPr lang="en-US" dirty="0"/>
              <a:t> chart</a:t>
            </a:r>
          </a:p>
        </p:txBody>
      </p:sp>
      <p:sp>
        <p:nvSpPr>
          <p:cNvPr id="3" name="TextBox 2"/>
          <p:cNvSpPr txBox="1"/>
          <p:nvPr/>
        </p:nvSpPr>
        <p:spPr>
          <a:xfrm>
            <a:off x="1219200" y="1828800"/>
            <a:ext cx="6400800" cy="646331"/>
          </a:xfrm>
          <a:prstGeom prst="rect">
            <a:avLst/>
          </a:prstGeom>
          <a:noFill/>
        </p:spPr>
        <p:txBody>
          <a:bodyPr wrap="square" rtlCol="0">
            <a:spAutoFit/>
          </a:bodyPr>
          <a:lstStyle/>
          <a:p>
            <a:endParaRPr lang="en-US" dirty="0"/>
          </a:p>
          <a:p>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416672645"/>
              </p:ext>
            </p:extLst>
          </p:nvPr>
        </p:nvGraphicFramePr>
        <p:xfrm>
          <a:off x="1014823" y="1560718"/>
          <a:ext cx="6809553" cy="4690998"/>
        </p:xfrm>
        <a:graphic>
          <a:graphicData uri="http://schemas.openxmlformats.org/drawingml/2006/table">
            <a:tbl>
              <a:tblPr firstRow="1" firstCol="1" lastRow="1" lastCol="1" bandRow="1" bandCol="1">
                <a:tableStyleId>{5C22544A-7EE6-4342-B048-85BDC9FD1C3A}</a:tableStyleId>
              </a:tblPr>
              <a:tblGrid>
                <a:gridCol w="1863147">
                  <a:extLst>
                    <a:ext uri="{9D8B030D-6E8A-4147-A177-3AD203B41FA5}">
                      <a16:colId xmlns:a16="http://schemas.microsoft.com/office/drawing/2014/main" xmlns="" val="20000"/>
                    </a:ext>
                  </a:extLst>
                </a:gridCol>
                <a:gridCol w="934321">
                  <a:extLst>
                    <a:ext uri="{9D8B030D-6E8A-4147-A177-3AD203B41FA5}">
                      <a16:colId xmlns:a16="http://schemas.microsoft.com/office/drawing/2014/main" xmlns="" val="20001"/>
                    </a:ext>
                  </a:extLst>
                </a:gridCol>
                <a:gridCol w="989281">
                  <a:extLst>
                    <a:ext uri="{9D8B030D-6E8A-4147-A177-3AD203B41FA5}">
                      <a16:colId xmlns:a16="http://schemas.microsoft.com/office/drawing/2014/main" xmlns="" val="20002"/>
                    </a:ext>
                  </a:extLst>
                </a:gridCol>
                <a:gridCol w="989281">
                  <a:extLst>
                    <a:ext uri="{9D8B030D-6E8A-4147-A177-3AD203B41FA5}">
                      <a16:colId xmlns:a16="http://schemas.microsoft.com/office/drawing/2014/main" xmlns="" val="20003"/>
                    </a:ext>
                  </a:extLst>
                </a:gridCol>
                <a:gridCol w="1044242">
                  <a:extLst>
                    <a:ext uri="{9D8B030D-6E8A-4147-A177-3AD203B41FA5}">
                      <a16:colId xmlns:a16="http://schemas.microsoft.com/office/drawing/2014/main" xmlns="" val="20004"/>
                    </a:ext>
                  </a:extLst>
                </a:gridCol>
                <a:gridCol w="989281">
                  <a:extLst>
                    <a:ext uri="{9D8B030D-6E8A-4147-A177-3AD203B41FA5}">
                      <a16:colId xmlns:a16="http://schemas.microsoft.com/office/drawing/2014/main" xmlns="" val="20005"/>
                    </a:ext>
                  </a:extLst>
                </a:gridCol>
              </a:tblGrid>
              <a:tr h="142896">
                <a:tc>
                  <a:txBody>
                    <a:bodyPr/>
                    <a:lstStyle/>
                    <a:p>
                      <a:pPr marL="0" marR="33655" algn="ctr">
                        <a:spcBef>
                          <a:spcPts val="0"/>
                        </a:spcBef>
                        <a:spcAft>
                          <a:spcPts val="150"/>
                        </a:spcAft>
                        <a:tabLst>
                          <a:tab pos="533400" algn="l"/>
                        </a:tabLst>
                      </a:pPr>
                      <a:r>
                        <a:rPr lang="en-US" sz="900" dirty="0">
                          <a:effectLst/>
                        </a:rPr>
                        <a:t>JOB</a:t>
                      </a:r>
                      <a:endParaRPr lang="en-US" sz="900" dirty="0">
                        <a:effectLst/>
                        <a:latin typeface="Times New Roman"/>
                        <a:ea typeface="Times New Roman"/>
                      </a:endParaRPr>
                    </a:p>
                  </a:txBody>
                  <a:tcPr marL="49464" marR="49464" marT="0" marB="0"/>
                </a:tc>
                <a:tc>
                  <a:txBody>
                    <a:bodyPr/>
                    <a:lstStyle/>
                    <a:p>
                      <a:pPr marL="0" marR="33655" algn="ctr">
                        <a:spcBef>
                          <a:spcPts val="0"/>
                        </a:spcBef>
                        <a:spcAft>
                          <a:spcPts val="150"/>
                        </a:spcAft>
                        <a:tabLst>
                          <a:tab pos="533400" algn="l"/>
                        </a:tabLst>
                      </a:pPr>
                      <a:r>
                        <a:rPr lang="en-US" sz="900">
                          <a:effectLst/>
                        </a:rPr>
                        <a:t>Mon</a:t>
                      </a:r>
                      <a:endParaRPr lang="en-US" sz="900">
                        <a:effectLst/>
                        <a:latin typeface="Times New Roman"/>
                        <a:ea typeface="Times New Roman"/>
                      </a:endParaRPr>
                    </a:p>
                  </a:txBody>
                  <a:tcPr marL="49464" marR="49464" marT="0" marB="0"/>
                </a:tc>
                <a:tc>
                  <a:txBody>
                    <a:bodyPr/>
                    <a:lstStyle/>
                    <a:p>
                      <a:pPr marL="0" marR="33655" algn="ctr">
                        <a:spcBef>
                          <a:spcPts val="0"/>
                        </a:spcBef>
                        <a:spcAft>
                          <a:spcPts val="150"/>
                        </a:spcAft>
                        <a:tabLst>
                          <a:tab pos="533400" algn="l"/>
                        </a:tabLst>
                      </a:pPr>
                      <a:r>
                        <a:rPr lang="en-US" sz="900">
                          <a:effectLst/>
                        </a:rPr>
                        <a:t>Tues</a:t>
                      </a:r>
                      <a:endParaRPr lang="en-US" sz="900">
                        <a:effectLst/>
                        <a:latin typeface="Times New Roman"/>
                        <a:ea typeface="Times New Roman"/>
                      </a:endParaRPr>
                    </a:p>
                  </a:txBody>
                  <a:tcPr marL="49464" marR="49464" marT="0" marB="0"/>
                </a:tc>
                <a:tc>
                  <a:txBody>
                    <a:bodyPr/>
                    <a:lstStyle/>
                    <a:p>
                      <a:pPr marL="0" marR="33655" algn="ctr">
                        <a:spcBef>
                          <a:spcPts val="0"/>
                        </a:spcBef>
                        <a:spcAft>
                          <a:spcPts val="150"/>
                        </a:spcAft>
                        <a:tabLst>
                          <a:tab pos="533400" algn="l"/>
                        </a:tabLst>
                      </a:pPr>
                      <a:r>
                        <a:rPr lang="en-US" sz="900">
                          <a:effectLst/>
                        </a:rPr>
                        <a:t>Wed</a:t>
                      </a:r>
                      <a:endParaRPr lang="en-US" sz="900">
                        <a:effectLst/>
                        <a:latin typeface="Times New Roman"/>
                        <a:ea typeface="Times New Roman"/>
                      </a:endParaRPr>
                    </a:p>
                  </a:txBody>
                  <a:tcPr marL="49464" marR="49464" marT="0" marB="0"/>
                </a:tc>
                <a:tc>
                  <a:txBody>
                    <a:bodyPr/>
                    <a:lstStyle/>
                    <a:p>
                      <a:pPr marL="0" marR="33655" algn="ctr">
                        <a:spcBef>
                          <a:spcPts val="0"/>
                        </a:spcBef>
                        <a:spcAft>
                          <a:spcPts val="150"/>
                        </a:spcAft>
                        <a:tabLst>
                          <a:tab pos="533400" algn="l"/>
                        </a:tabLst>
                      </a:pPr>
                      <a:r>
                        <a:rPr lang="en-US" sz="900">
                          <a:effectLst/>
                        </a:rPr>
                        <a:t>Thurs</a:t>
                      </a:r>
                      <a:endParaRPr lang="en-US" sz="900">
                        <a:effectLst/>
                        <a:latin typeface="Times New Roman"/>
                        <a:ea typeface="Times New Roman"/>
                      </a:endParaRPr>
                    </a:p>
                  </a:txBody>
                  <a:tcPr marL="49464" marR="49464" marT="0" marB="0"/>
                </a:tc>
                <a:tc>
                  <a:txBody>
                    <a:bodyPr/>
                    <a:lstStyle/>
                    <a:p>
                      <a:pPr marL="0" marR="33655" algn="ctr">
                        <a:spcBef>
                          <a:spcPts val="0"/>
                        </a:spcBef>
                        <a:spcAft>
                          <a:spcPts val="150"/>
                        </a:spcAft>
                        <a:tabLst>
                          <a:tab pos="533400" algn="l"/>
                        </a:tabLst>
                      </a:pPr>
                      <a:r>
                        <a:rPr lang="en-US" sz="900">
                          <a:effectLst/>
                        </a:rPr>
                        <a:t>Fri</a:t>
                      </a:r>
                      <a:endParaRPr lang="en-US" sz="900">
                        <a:effectLst/>
                        <a:latin typeface="Times New Roman"/>
                        <a:ea typeface="Times New Roman"/>
                      </a:endParaRPr>
                    </a:p>
                  </a:txBody>
                  <a:tcPr marL="49464" marR="49464" marT="0" marB="0"/>
                </a:tc>
                <a:extLst>
                  <a:ext uri="{0D108BD9-81ED-4DB2-BD59-A6C34878D82A}">
                    <a16:rowId xmlns:a16="http://schemas.microsoft.com/office/drawing/2014/main" xmlns="" val="10000"/>
                  </a:ext>
                </a:extLst>
              </a:tr>
              <a:tr h="432353">
                <a:tc>
                  <a:txBody>
                    <a:bodyPr/>
                    <a:lstStyle/>
                    <a:p>
                      <a:pPr marL="0" marR="33655">
                        <a:spcBef>
                          <a:spcPts val="0"/>
                        </a:spcBef>
                        <a:spcAft>
                          <a:spcPts val="150"/>
                        </a:spcAft>
                        <a:tabLst>
                          <a:tab pos="533400" algn="l"/>
                        </a:tabLst>
                      </a:pPr>
                      <a:r>
                        <a:rPr lang="en-US" sz="900" dirty="0">
                          <a:effectLst/>
                        </a:rPr>
                        <a:t>Light Police  - </a:t>
                      </a:r>
                      <a:r>
                        <a:rPr lang="en-US" sz="800" dirty="0">
                          <a:effectLst/>
                        </a:rPr>
                        <a:t>2 campers</a:t>
                      </a:r>
                      <a:endParaRPr lang="en-US" sz="900" dirty="0">
                        <a:effectLst/>
                      </a:endParaRPr>
                    </a:p>
                    <a:p>
                      <a:pPr marL="0" marR="33655">
                        <a:spcBef>
                          <a:spcPts val="0"/>
                        </a:spcBef>
                        <a:spcAft>
                          <a:spcPts val="150"/>
                        </a:spcAft>
                        <a:tabLst>
                          <a:tab pos="533400" algn="l"/>
                        </a:tabLst>
                      </a:pPr>
                      <a:r>
                        <a:rPr lang="en-US" sz="600" dirty="0">
                          <a:effectLst/>
                        </a:rPr>
                        <a:t>Make sure lights are off, everywhere your group leaves.        </a:t>
                      </a:r>
                      <a:endParaRPr lang="en-US" sz="900" dirty="0">
                        <a:effectLst/>
                        <a:latin typeface="Times New Roman"/>
                        <a:ea typeface="Times New Roman"/>
                      </a:endParaRPr>
                    </a:p>
                  </a:txBody>
                  <a:tcPr marL="49464" marR="49464" marT="0" marB="0"/>
                </a:tc>
                <a:tc>
                  <a:txBody>
                    <a:bodyPr/>
                    <a:lstStyle/>
                    <a:p>
                      <a:pPr marL="0" marR="33655" algn="just">
                        <a:spcBef>
                          <a:spcPts val="0"/>
                        </a:spcBef>
                        <a:spcAft>
                          <a:spcPts val="150"/>
                        </a:spcAft>
                        <a:tabLst>
                          <a:tab pos="533400" algn="l"/>
                        </a:tabLst>
                      </a:pPr>
                      <a:r>
                        <a:rPr lang="en-US" sz="900">
                          <a:effectLst/>
                        </a:rPr>
                        <a:t>1</a:t>
                      </a:r>
                    </a:p>
                    <a:p>
                      <a:pPr marL="0" marR="33655" algn="just">
                        <a:spcBef>
                          <a:spcPts val="0"/>
                        </a:spcBef>
                        <a:spcAft>
                          <a:spcPts val="150"/>
                        </a:spcAft>
                        <a:tabLst>
                          <a:tab pos="533400" algn="l"/>
                        </a:tabLst>
                      </a:pPr>
                      <a:r>
                        <a:rPr lang="en-US" sz="900">
                          <a:effectLst/>
                        </a:rPr>
                        <a:t> </a:t>
                      </a:r>
                    </a:p>
                    <a:p>
                      <a:pPr marL="0" marR="33655" algn="just">
                        <a:spcBef>
                          <a:spcPts val="0"/>
                        </a:spcBef>
                        <a:spcAft>
                          <a:spcPts val="150"/>
                        </a:spcAft>
                        <a:tabLst>
                          <a:tab pos="533400" algn="l"/>
                        </a:tabLst>
                      </a:pPr>
                      <a:r>
                        <a:rPr lang="en-US" sz="900">
                          <a:effectLst/>
                        </a:rPr>
                        <a:t>2</a:t>
                      </a:r>
                      <a:endParaRPr lang="en-US" sz="900">
                        <a:effectLst/>
                        <a:latin typeface="Times New Roman"/>
                        <a:ea typeface="Times New Roman"/>
                      </a:endParaRPr>
                    </a:p>
                  </a:txBody>
                  <a:tcPr marL="49464" marR="49464" marT="0" marB="0"/>
                </a:tc>
                <a:tc>
                  <a:txBody>
                    <a:bodyPr/>
                    <a:lstStyle/>
                    <a:p>
                      <a:pPr marL="0" marR="33655" algn="just">
                        <a:spcBef>
                          <a:spcPts val="0"/>
                        </a:spcBef>
                        <a:spcAft>
                          <a:spcPts val="150"/>
                        </a:spcAft>
                        <a:tabLst>
                          <a:tab pos="533400" algn="l"/>
                        </a:tabLst>
                      </a:pPr>
                      <a:r>
                        <a:rPr lang="en-US" sz="900">
                          <a:effectLst/>
                        </a:rPr>
                        <a:t>1</a:t>
                      </a:r>
                    </a:p>
                    <a:p>
                      <a:pPr marL="0" marR="33655" algn="just">
                        <a:spcBef>
                          <a:spcPts val="0"/>
                        </a:spcBef>
                        <a:spcAft>
                          <a:spcPts val="150"/>
                        </a:spcAft>
                        <a:tabLst>
                          <a:tab pos="533400" algn="l"/>
                        </a:tabLst>
                      </a:pPr>
                      <a:r>
                        <a:rPr lang="en-US" sz="900">
                          <a:effectLst/>
                        </a:rPr>
                        <a:t> </a:t>
                      </a:r>
                    </a:p>
                    <a:p>
                      <a:pPr marL="0" marR="33655" algn="just">
                        <a:spcBef>
                          <a:spcPts val="0"/>
                        </a:spcBef>
                        <a:spcAft>
                          <a:spcPts val="150"/>
                        </a:spcAft>
                        <a:tabLst>
                          <a:tab pos="533400" algn="l"/>
                        </a:tabLst>
                      </a:pPr>
                      <a:r>
                        <a:rPr lang="en-US" sz="900">
                          <a:effectLst/>
                        </a:rPr>
                        <a:t>2</a:t>
                      </a:r>
                      <a:endParaRPr lang="en-US" sz="900">
                        <a:effectLst/>
                        <a:latin typeface="Times New Roman"/>
                        <a:ea typeface="Times New Roman"/>
                      </a:endParaRPr>
                    </a:p>
                  </a:txBody>
                  <a:tcPr marL="49464" marR="49464" marT="0" marB="0"/>
                </a:tc>
                <a:tc>
                  <a:txBody>
                    <a:bodyPr/>
                    <a:lstStyle/>
                    <a:p>
                      <a:pPr marL="0" marR="33655" algn="just">
                        <a:spcBef>
                          <a:spcPts val="0"/>
                        </a:spcBef>
                        <a:spcAft>
                          <a:spcPts val="150"/>
                        </a:spcAft>
                        <a:tabLst>
                          <a:tab pos="533400" algn="l"/>
                        </a:tabLst>
                      </a:pPr>
                      <a:r>
                        <a:rPr lang="en-US" sz="900">
                          <a:effectLst/>
                        </a:rPr>
                        <a:t>1</a:t>
                      </a:r>
                    </a:p>
                    <a:p>
                      <a:pPr marL="0" marR="33655" algn="just">
                        <a:spcBef>
                          <a:spcPts val="0"/>
                        </a:spcBef>
                        <a:spcAft>
                          <a:spcPts val="150"/>
                        </a:spcAft>
                        <a:tabLst>
                          <a:tab pos="533400" algn="l"/>
                        </a:tabLst>
                      </a:pPr>
                      <a:r>
                        <a:rPr lang="en-US" sz="900">
                          <a:effectLst/>
                        </a:rPr>
                        <a:t> </a:t>
                      </a:r>
                    </a:p>
                    <a:p>
                      <a:pPr marL="0" marR="33655" algn="just">
                        <a:spcBef>
                          <a:spcPts val="0"/>
                        </a:spcBef>
                        <a:spcAft>
                          <a:spcPts val="150"/>
                        </a:spcAft>
                        <a:tabLst>
                          <a:tab pos="533400" algn="l"/>
                        </a:tabLst>
                      </a:pPr>
                      <a:r>
                        <a:rPr lang="en-US" sz="900">
                          <a:effectLst/>
                        </a:rPr>
                        <a:t>2</a:t>
                      </a:r>
                      <a:endParaRPr lang="en-US" sz="900">
                        <a:effectLst/>
                        <a:latin typeface="Times New Roman"/>
                        <a:ea typeface="Times New Roman"/>
                      </a:endParaRPr>
                    </a:p>
                  </a:txBody>
                  <a:tcPr marL="49464" marR="49464" marT="0" marB="0"/>
                </a:tc>
                <a:tc>
                  <a:txBody>
                    <a:bodyPr/>
                    <a:lstStyle/>
                    <a:p>
                      <a:pPr marL="0" marR="33655" algn="just">
                        <a:spcBef>
                          <a:spcPts val="0"/>
                        </a:spcBef>
                        <a:spcAft>
                          <a:spcPts val="150"/>
                        </a:spcAft>
                        <a:tabLst>
                          <a:tab pos="533400" algn="l"/>
                        </a:tabLst>
                      </a:pPr>
                      <a:r>
                        <a:rPr lang="en-US" sz="900">
                          <a:effectLst/>
                        </a:rPr>
                        <a:t>1</a:t>
                      </a:r>
                    </a:p>
                    <a:p>
                      <a:pPr marL="0" marR="33655" algn="just">
                        <a:spcBef>
                          <a:spcPts val="0"/>
                        </a:spcBef>
                        <a:spcAft>
                          <a:spcPts val="150"/>
                        </a:spcAft>
                        <a:tabLst>
                          <a:tab pos="533400" algn="l"/>
                        </a:tabLst>
                      </a:pPr>
                      <a:r>
                        <a:rPr lang="en-US" sz="900">
                          <a:effectLst/>
                        </a:rPr>
                        <a:t> </a:t>
                      </a:r>
                    </a:p>
                    <a:p>
                      <a:pPr marL="0" marR="33655" algn="just">
                        <a:spcBef>
                          <a:spcPts val="0"/>
                        </a:spcBef>
                        <a:spcAft>
                          <a:spcPts val="150"/>
                        </a:spcAft>
                        <a:tabLst>
                          <a:tab pos="533400" algn="l"/>
                        </a:tabLst>
                      </a:pPr>
                      <a:r>
                        <a:rPr lang="en-US" sz="900">
                          <a:effectLst/>
                        </a:rPr>
                        <a:t>2</a:t>
                      </a:r>
                      <a:endParaRPr lang="en-US" sz="900">
                        <a:effectLst/>
                        <a:latin typeface="Times New Roman"/>
                        <a:ea typeface="Times New Roman"/>
                      </a:endParaRPr>
                    </a:p>
                  </a:txBody>
                  <a:tcPr marL="49464" marR="49464" marT="0" marB="0"/>
                </a:tc>
                <a:tc>
                  <a:txBody>
                    <a:bodyPr/>
                    <a:lstStyle/>
                    <a:p>
                      <a:pPr marL="0" marR="33655" algn="just">
                        <a:spcBef>
                          <a:spcPts val="0"/>
                        </a:spcBef>
                        <a:spcAft>
                          <a:spcPts val="150"/>
                        </a:spcAft>
                        <a:tabLst>
                          <a:tab pos="533400" algn="l"/>
                        </a:tabLst>
                      </a:pPr>
                      <a:r>
                        <a:rPr lang="en-US" sz="900">
                          <a:effectLst/>
                        </a:rPr>
                        <a:t>1</a:t>
                      </a:r>
                    </a:p>
                    <a:p>
                      <a:pPr marL="0" marR="33655" algn="just">
                        <a:spcBef>
                          <a:spcPts val="0"/>
                        </a:spcBef>
                        <a:spcAft>
                          <a:spcPts val="150"/>
                        </a:spcAft>
                        <a:tabLst>
                          <a:tab pos="533400" algn="l"/>
                        </a:tabLst>
                      </a:pPr>
                      <a:r>
                        <a:rPr lang="en-US" sz="900">
                          <a:effectLst/>
                        </a:rPr>
                        <a:t> </a:t>
                      </a:r>
                    </a:p>
                    <a:p>
                      <a:pPr marL="0" marR="33655" algn="just">
                        <a:spcBef>
                          <a:spcPts val="0"/>
                        </a:spcBef>
                        <a:spcAft>
                          <a:spcPts val="150"/>
                        </a:spcAft>
                        <a:tabLst>
                          <a:tab pos="533400" algn="l"/>
                        </a:tabLst>
                      </a:pPr>
                      <a:r>
                        <a:rPr lang="en-US" sz="900">
                          <a:effectLst/>
                        </a:rPr>
                        <a:t>2</a:t>
                      </a:r>
                      <a:endParaRPr lang="en-US" sz="900">
                        <a:effectLst/>
                        <a:latin typeface="Times New Roman"/>
                        <a:ea typeface="Times New Roman"/>
                      </a:endParaRPr>
                    </a:p>
                  </a:txBody>
                  <a:tcPr marL="49464" marR="49464" marT="0" marB="0"/>
                </a:tc>
                <a:extLst>
                  <a:ext uri="{0D108BD9-81ED-4DB2-BD59-A6C34878D82A}">
                    <a16:rowId xmlns:a16="http://schemas.microsoft.com/office/drawing/2014/main" xmlns="" val="10001"/>
                  </a:ext>
                </a:extLst>
              </a:tr>
              <a:tr h="432353">
                <a:tc>
                  <a:txBody>
                    <a:bodyPr/>
                    <a:lstStyle/>
                    <a:p>
                      <a:pPr marL="0" marR="33655">
                        <a:spcBef>
                          <a:spcPts val="0"/>
                        </a:spcBef>
                        <a:spcAft>
                          <a:spcPts val="150"/>
                        </a:spcAft>
                        <a:tabLst>
                          <a:tab pos="533400" algn="l"/>
                        </a:tabLst>
                      </a:pPr>
                      <a:r>
                        <a:rPr lang="en-US" sz="900">
                          <a:effectLst/>
                        </a:rPr>
                        <a:t>Snack Securers – </a:t>
                      </a:r>
                      <a:r>
                        <a:rPr lang="en-US" sz="800">
                          <a:effectLst/>
                        </a:rPr>
                        <a:t>2 campers</a:t>
                      </a:r>
                      <a:endParaRPr lang="en-US" sz="900">
                        <a:effectLst/>
                      </a:endParaRPr>
                    </a:p>
                    <a:p>
                      <a:pPr marL="0" marR="33655">
                        <a:spcBef>
                          <a:spcPts val="0"/>
                        </a:spcBef>
                        <a:spcAft>
                          <a:spcPts val="150"/>
                        </a:spcAft>
                        <a:tabLst>
                          <a:tab pos="533400" algn="l"/>
                        </a:tabLst>
                      </a:pPr>
                      <a:r>
                        <a:rPr lang="en-US" sz="600">
                          <a:effectLst/>
                        </a:rPr>
                        <a:t>Collects snack bag &amp; drink from dining hall at snack time.</a:t>
                      </a:r>
                      <a:endParaRPr lang="en-US" sz="900">
                        <a:effectLst/>
                        <a:latin typeface="Times New Roman"/>
                        <a:ea typeface="Times New Roman"/>
                      </a:endParaRPr>
                    </a:p>
                  </a:txBody>
                  <a:tcPr marL="49464" marR="49464" marT="0" marB="0"/>
                </a:tc>
                <a:tc>
                  <a:txBody>
                    <a:bodyPr/>
                    <a:lstStyle/>
                    <a:p>
                      <a:pPr marL="0" marR="33655" algn="just">
                        <a:spcBef>
                          <a:spcPts val="0"/>
                        </a:spcBef>
                        <a:spcAft>
                          <a:spcPts val="150"/>
                        </a:spcAft>
                        <a:tabLst>
                          <a:tab pos="533400" algn="l"/>
                        </a:tabLst>
                      </a:pPr>
                      <a:r>
                        <a:rPr lang="en-US" sz="900">
                          <a:effectLst/>
                        </a:rPr>
                        <a:t>1</a:t>
                      </a:r>
                    </a:p>
                    <a:p>
                      <a:pPr marL="0" marR="33655" algn="just">
                        <a:spcBef>
                          <a:spcPts val="0"/>
                        </a:spcBef>
                        <a:spcAft>
                          <a:spcPts val="150"/>
                        </a:spcAft>
                        <a:tabLst>
                          <a:tab pos="533400" algn="l"/>
                        </a:tabLst>
                      </a:pPr>
                      <a:r>
                        <a:rPr lang="en-US" sz="900">
                          <a:effectLst/>
                        </a:rPr>
                        <a:t> </a:t>
                      </a:r>
                    </a:p>
                    <a:p>
                      <a:pPr marL="0" marR="33655" algn="just">
                        <a:spcBef>
                          <a:spcPts val="0"/>
                        </a:spcBef>
                        <a:spcAft>
                          <a:spcPts val="150"/>
                        </a:spcAft>
                        <a:tabLst>
                          <a:tab pos="533400" algn="l"/>
                        </a:tabLst>
                      </a:pPr>
                      <a:r>
                        <a:rPr lang="en-US" sz="900">
                          <a:effectLst/>
                        </a:rPr>
                        <a:t>2</a:t>
                      </a:r>
                      <a:endParaRPr lang="en-US" sz="900">
                        <a:effectLst/>
                        <a:latin typeface="Times New Roman"/>
                        <a:ea typeface="Times New Roman"/>
                      </a:endParaRPr>
                    </a:p>
                  </a:txBody>
                  <a:tcPr marL="49464" marR="49464" marT="0" marB="0"/>
                </a:tc>
                <a:tc>
                  <a:txBody>
                    <a:bodyPr/>
                    <a:lstStyle/>
                    <a:p>
                      <a:pPr marL="0" marR="33655" algn="just">
                        <a:spcBef>
                          <a:spcPts val="0"/>
                        </a:spcBef>
                        <a:spcAft>
                          <a:spcPts val="150"/>
                        </a:spcAft>
                        <a:tabLst>
                          <a:tab pos="533400" algn="l"/>
                        </a:tabLst>
                      </a:pPr>
                      <a:r>
                        <a:rPr lang="en-US" sz="900">
                          <a:effectLst/>
                        </a:rPr>
                        <a:t>1</a:t>
                      </a:r>
                    </a:p>
                    <a:p>
                      <a:pPr marL="0" marR="33655" algn="just">
                        <a:spcBef>
                          <a:spcPts val="0"/>
                        </a:spcBef>
                        <a:spcAft>
                          <a:spcPts val="150"/>
                        </a:spcAft>
                        <a:tabLst>
                          <a:tab pos="533400" algn="l"/>
                        </a:tabLst>
                      </a:pPr>
                      <a:r>
                        <a:rPr lang="en-US" sz="900">
                          <a:effectLst/>
                        </a:rPr>
                        <a:t> </a:t>
                      </a:r>
                    </a:p>
                    <a:p>
                      <a:pPr marL="0" marR="33655" algn="just">
                        <a:spcBef>
                          <a:spcPts val="0"/>
                        </a:spcBef>
                        <a:spcAft>
                          <a:spcPts val="150"/>
                        </a:spcAft>
                        <a:tabLst>
                          <a:tab pos="533400" algn="l"/>
                        </a:tabLst>
                      </a:pPr>
                      <a:r>
                        <a:rPr lang="en-US" sz="900">
                          <a:effectLst/>
                        </a:rPr>
                        <a:t>2</a:t>
                      </a:r>
                      <a:endParaRPr lang="en-US" sz="900">
                        <a:effectLst/>
                        <a:latin typeface="Times New Roman"/>
                        <a:ea typeface="Times New Roman"/>
                      </a:endParaRPr>
                    </a:p>
                  </a:txBody>
                  <a:tcPr marL="49464" marR="49464" marT="0" marB="0"/>
                </a:tc>
                <a:tc>
                  <a:txBody>
                    <a:bodyPr/>
                    <a:lstStyle/>
                    <a:p>
                      <a:pPr marL="0" marR="33655" algn="just">
                        <a:spcBef>
                          <a:spcPts val="0"/>
                        </a:spcBef>
                        <a:spcAft>
                          <a:spcPts val="150"/>
                        </a:spcAft>
                        <a:tabLst>
                          <a:tab pos="533400" algn="l"/>
                        </a:tabLst>
                      </a:pPr>
                      <a:r>
                        <a:rPr lang="en-US" sz="900">
                          <a:effectLst/>
                        </a:rPr>
                        <a:t>1</a:t>
                      </a:r>
                    </a:p>
                    <a:p>
                      <a:pPr marL="0" marR="33655" algn="just">
                        <a:spcBef>
                          <a:spcPts val="0"/>
                        </a:spcBef>
                        <a:spcAft>
                          <a:spcPts val="150"/>
                        </a:spcAft>
                        <a:tabLst>
                          <a:tab pos="533400" algn="l"/>
                        </a:tabLst>
                      </a:pPr>
                      <a:r>
                        <a:rPr lang="en-US" sz="900">
                          <a:effectLst/>
                        </a:rPr>
                        <a:t> </a:t>
                      </a:r>
                    </a:p>
                    <a:p>
                      <a:pPr marL="0" marR="33655" algn="just">
                        <a:spcBef>
                          <a:spcPts val="0"/>
                        </a:spcBef>
                        <a:spcAft>
                          <a:spcPts val="150"/>
                        </a:spcAft>
                        <a:tabLst>
                          <a:tab pos="533400" algn="l"/>
                        </a:tabLst>
                      </a:pPr>
                      <a:r>
                        <a:rPr lang="en-US" sz="900">
                          <a:effectLst/>
                        </a:rPr>
                        <a:t>2</a:t>
                      </a:r>
                      <a:endParaRPr lang="en-US" sz="900">
                        <a:effectLst/>
                        <a:latin typeface="Times New Roman"/>
                        <a:ea typeface="Times New Roman"/>
                      </a:endParaRPr>
                    </a:p>
                  </a:txBody>
                  <a:tcPr marL="49464" marR="49464" marT="0" marB="0"/>
                </a:tc>
                <a:tc>
                  <a:txBody>
                    <a:bodyPr/>
                    <a:lstStyle/>
                    <a:p>
                      <a:pPr marL="0" marR="33655" algn="just">
                        <a:spcBef>
                          <a:spcPts val="0"/>
                        </a:spcBef>
                        <a:spcAft>
                          <a:spcPts val="150"/>
                        </a:spcAft>
                        <a:tabLst>
                          <a:tab pos="533400" algn="l"/>
                        </a:tabLst>
                      </a:pPr>
                      <a:r>
                        <a:rPr lang="en-US" sz="900">
                          <a:effectLst/>
                        </a:rPr>
                        <a:t>1</a:t>
                      </a:r>
                    </a:p>
                    <a:p>
                      <a:pPr marL="0" marR="33655" algn="just">
                        <a:spcBef>
                          <a:spcPts val="0"/>
                        </a:spcBef>
                        <a:spcAft>
                          <a:spcPts val="150"/>
                        </a:spcAft>
                        <a:tabLst>
                          <a:tab pos="533400" algn="l"/>
                        </a:tabLst>
                      </a:pPr>
                      <a:r>
                        <a:rPr lang="en-US" sz="900">
                          <a:effectLst/>
                        </a:rPr>
                        <a:t> </a:t>
                      </a:r>
                    </a:p>
                    <a:p>
                      <a:pPr marL="0" marR="33655" algn="just">
                        <a:spcBef>
                          <a:spcPts val="0"/>
                        </a:spcBef>
                        <a:spcAft>
                          <a:spcPts val="150"/>
                        </a:spcAft>
                        <a:tabLst>
                          <a:tab pos="533400" algn="l"/>
                        </a:tabLst>
                      </a:pPr>
                      <a:r>
                        <a:rPr lang="en-US" sz="900">
                          <a:effectLst/>
                        </a:rPr>
                        <a:t>2</a:t>
                      </a:r>
                      <a:endParaRPr lang="en-US" sz="900">
                        <a:effectLst/>
                        <a:latin typeface="Times New Roman"/>
                        <a:ea typeface="Times New Roman"/>
                      </a:endParaRPr>
                    </a:p>
                  </a:txBody>
                  <a:tcPr marL="49464" marR="49464" marT="0" marB="0"/>
                </a:tc>
                <a:tc>
                  <a:txBody>
                    <a:bodyPr/>
                    <a:lstStyle/>
                    <a:p>
                      <a:pPr marL="0" marR="33655" algn="just">
                        <a:spcBef>
                          <a:spcPts val="0"/>
                        </a:spcBef>
                        <a:spcAft>
                          <a:spcPts val="150"/>
                        </a:spcAft>
                        <a:tabLst>
                          <a:tab pos="533400" algn="l"/>
                        </a:tabLst>
                      </a:pPr>
                      <a:r>
                        <a:rPr lang="en-US" sz="900">
                          <a:effectLst/>
                        </a:rPr>
                        <a:t>1</a:t>
                      </a:r>
                    </a:p>
                    <a:p>
                      <a:pPr marL="0" marR="33655" algn="just">
                        <a:spcBef>
                          <a:spcPts val="0"/>
                        </a:spcBef>
                        <a:spcAft>
                          <a:spcPts val="150"/>
                        </a:spcAft>
                        <a:tabLst>
                          <a:tab pos="533400" algn="l"/>
                        </a:tabLst>
                      </a:pPr>
                      <a:r>
                        <a:rPr lang="en-US" sz="900">
                          <a:effectLst/>
                        </a:rPr>
                        <a:t> </a:t>
                      </a:r>
                    </a:p>
                    <a:p>
                      <a:pPr marL="0" marR="33655" algn="just">
                        <a:spcBef>
                          <a:spcPts val="0"/>
                        </a:spcBef>
                        <a:spcAft>
                          <a:spcPts val="150"/>
                        </a:spcAft>
                        <a:tabLst>
                          <a:tab pos="533400" algn="l"/>
                        </a:tabLst>
                      </a:pPr>
                      <a:r>
                        <a:rPr lang="en-US" sz="900">
                          <a:effectLst/>
                        </a:rPr>
                        <a:t>2</a:t>
                      </a:r>
                      <a:endParaRPr lang="en-US" sz="900">
                        <a:effectLst/>
                        <a:latin typeface="Times New Roman"/>
                        <a:ea typeface="Times New Roman"/>
                      </a:endParaRPr>
                    </a:p>
                  </a:txBody>
                  <a:tcPr marL="49464" marR="49464" marT="0" marB="0"/>
                </a:tc>
                <a:extLst>
                  <a:ext uri="{0D108BD9-81ED-4DB2-BD59-A6C34878D82A}">
                    <a16:rowId xmlns:a16="http://schemas.microsoft.com/office/drawing/2014/main" xmlns="" val="10002"/>
                  </a:ext>
                </a:extLst>
              </a:tr>
              <a:tr h="432353">
                <a:tc>
                  <a:txBody>
                    <a:bodyPr/>
                    <a:lstStyle/>
                    <a:p>
                      <a:pPr marL="0" marR="33655">
                        <a:spcBef>
                          <a:spcPts val="0"/>
                        </a:spcBef>
                        <a:spcAft>
                          <a:spcPts val="150"/>
                        </a:spcAft>
                        <a:tabLst>
                          <a:tab pos="533400" algn="l"/>
                        </a:tabLst>
                      </a:pPr>
                      <a:r>
                        <a:rPr lang="en-US" sz="900">
                          <a:effectLst/>
                        </a:rPr>
                        <a:t>Snack Returners – </a:t>
                      </a:r>
                      <a:r>
                        <a:rPr lang="en-US" sz="800">
                          <a:effectLst/>
                        </a:rPr>
                        <a:t>2 campers</a:t>
                      </a:r>
                      <a:endParaRPr lang="en-US" sz="900">
                        <a:effectLst/>
                      </a:endParaRPr>
                    </a:p>
                    <a:p>
                      <a:pPr marL="0" marR="33655">
                        <a:spcBef>
                          <a:spcPts val="0"/>
                        </a:spcBef>
                        <a:spcAft>
                          <a:spcPts val="150"/>
                        </a:spcAft>
                        <a:tabLst>
                          <a:tab pos="533400" algn="l"/>
                        </a:tabLst>
                      </a:pPr>
                      <a:r>
                        <a:rPr lang="en-US" sz="600">
                          <a:effectLst/>
                        </a:rPr>
                        <a:t>Returns snack bag &amp; drink to dining hall, throws away any trash in dining hall.</a:t>
                      </a:r>
                      <a:endParaRPr lang="en-US" sz="900">
                        <a:effectLst/>
                        <a:latin typeface="Times New Roman"/>
                        <a:ea typeface="Times New Roman"/>
                      </a:endParaRPr>
                    </a:p>
                  </a:txBody>
                  <a:tcPr marL="49464" marR="49464" marT="0" marB="0"/>
                </a:tc>
                <a:tc>
                  <a:txBody>
                    <a:bodyPr/>
                    <a:lstStyle/>
                    <a:p>
                      <a:pPr marL="0" marR="33655" algn="just">
                        <a:spcBef>
                          <a:spcPts val="0"/>
                        </a:spcBef>
                        <a:spcAft>
                          <a:spcPts val="150"/>
                        </a:spcAft>
                        <a:tabLst>
                          <a:tab pos="533400" algn="l"/>
                        </a:tabLst>
                      </a:pPr>
                      <a:r>
                        <a:rPr lang="en-US" sz="900" dirty="0">
                          <a:effectLst/>
                        </a:rPr>
                        <a:t>1</a:t>
                      </a:r>
                    </a:p>
                    <a:p>
                      <a:pPr marL="0" marR="33655" algn="just">
                        <a:spcBef>
                          <a:spcPts val="0"/>
                        </a:spcBef>
                        <a:spcAft>
                          <a:spcPts val="150"/>
                        </a:spcAft>
                        <a:tabLst>
                          <a:tab pos="533400" algn="l"/>
                        </a:tabLst>
                      </a:pPr>
                      <a:r>
                        <a:rPr lang="en-US" sz="900" dirty="0">
                          <a:effectLst/>
                        </a:rPr>
                        <a:t> </a:t>
                      </a:r>
                    </a:p>
                    <a:p>
                      <a:pPr marL="0" marR="33655" algn="just">
                        <a:spcBef>
                          <a:spcPts val="0"/>
                        </a:spcBef>
                        <a:spcAft>
                          <a:spcPts val="150"/>
                        </a:spcAft>
                        <a:tabLst>
                          <a:tab pos="533400" algn="l"/>
                        </a:tabLst>
                      </a:pPr>
                      <a:r>
                        <a:rPr lang="en-US" sz="900" dirty="0">
                          <a:effectLst/>
                        </a:rPr>
                        <a:t>2</a:t>
                      </a:r>
                      <a:endParaRPr lang="en-US" sz="900" dirty="0">
                        <a:effectLst/>
                        <a:latin typeface="Times New Roman"/>
                        <a:ea typeface="Times New Roman"/>
                      </a:endParaRPr>
                    </a:p>
                  </a:txBody>
                  <a:tcPr marL="49464" marR="49464" marT="0" marB="0"/>
                </a:tc>
                <a:tc>
                  <a:txBody>
                    <a:bodyPr/>
                    <a:lstStyle/>
                    <a:p>
                      <a:pPr marL="0" marR="33655" algn="just">
                        <a:spcBef>
                          <a:spcPts val="0"/>
                        </a:spcBef>
                        <a:spcAft>
                          <a:spcPts val="150"/>
                        </a:spcAft>
                        <a:tabLst>
                          <a:tab pos="533400" algn="l"/>
                        </a:tabLst>
                      </a:pPr>
                      <a:r>
                        <a:rPr lang="en-US" sz="900">
                          <a:effectLst/>
                        </a:rPr>
                        <a:t>1</a:t>
                      </a:r>
                    </a:p>
                    <a:p>
                      <a:pPr marL="0" marR="33655" algn="just">
                        <a:spcBef>
                          <a:spcPts val="0"/>
                        </a:spcBef>
                        <a:spcAft>
                          <a:spcPts val="150"/>
                        </a:spcAft>
                        <a:tabLst>
                          <a:tab pos="533400" algn="l"/>
                        </a:tabLst>
                      </a:pPr>
                      <a:r>
                        <a:rPr lang="en-US" sz="900">
                          <a:effectLst/>
                        </a:rPr>
                        <a:t> </a:t>
                      </a:r>
                    </a:p>
                    <a:p>
                      <a:pPr marL="0" marR="33655" algn="just">
                        <a:spcBef>
                          <a:spcPts val="0"/>
                        </a:spcBef>
                        <a:spcAft>
                          <a:spcPts val="150"/>
                        </a:spcAft>
                        <a:tabLst>
                          <a:tab pos="533400" algn="l"/>
                        </a:tabLst>
                      </a:pPr>
                      <a:r>
                        <a:rPr lang="en-US" sz="900">
                          <a:effectLst/>
                        </a:rPr>
                        <a:t>2</a:t>
                      </a:r>
                      <a:endParaRPr lang="en-US" sz="900">
                        <a:effectLst/>
                        <a:latin typeface="Times New Roman"/>
                        <a:ea typeface="Times New Roman"/>
                      </a:endParaRPr>
                    </a:p>
                  </a:txBody>
                  <a:tcPr marL="49464" marR="49464" marT="0" marB="0"/>
                </a:tc>
                <a:tc>
                  <a:txBody>
                    <a:bodyPr/>
                    <a:lstStyle/>
                    <a:p>
                      <a:pPr marL="0" marR="33655" algn="just">
                        <a:spcBef>
                          <a:spcPts val="0"/>
                        </a:spcBef>
                        <a:spcAft>
                          <a:spcPts val="150"/>
                        </a:spcAft>
                        <a:tabLst>
                          <a:tab pos="533400" algn="l"/>
                        </a:tabLst>
                      </a:pPr>
                      <a:r>
                        <a:rPr lang="en-US" sz="900" dirty="0">
                          <a:effectLst/>
                        </a:rPr>
                        <a:t>1</a:t>
                      </a:r>
                    </a:p>
                    <a:p>
                      <a:pPr marL="0" marR="33655" algn="just">
                        <a:spcBef>
                          <a:spcPts val="0"/>
                        </a:spcBef>
                        <a:spcAft>
                          <a:spcPts val="150"/>
                        </a:spcAft>
                        <a:tabLst>
                          <a:tab pos="533400" algn="l"/>
                        </a:tabLst>
                      </a:pPr>
                      <a:r>
                        <a:rPr lang="en-US" sz="900" dirty="0">
                          <a:effectLst/>
                        </a:rPr>
                        <a:t> </a:t>
                      </a:r>
                    </a:p>
                    <a:p>
                      <a:pPr marL="0" marR="33655" algn="just">
                        <a:spcBef>
                          <a:spcPts val="0"/>
                        </a:spcBef>
                        <a:spcAft>
                          <a:spcPts val="150"/>
                        </a:spcAft>
                        <a:tabLst>
                          <a:tab pos="533400" algn="l"/>
                        </a:tabLst>
                      </a:pPr>
                      <a:r>
                        <a:rPr lang="en-US" sz="900" dirty="0">
                          <a:effectLst/>
                        </a:rPr>
                        <a:t>2</a:t>
                      </a:r>
                      <a:endParaRPr lang="en-US" sz="900" dirty="0">
                        <a:effectLst/>
                        <a:latin typeface="Times New Roman"/>
                        <a:ea typeface="Times New Roman"/>
                      </a:endParaRPr>
                    </a:p>
                  </a:txBody>
                  <a:tcPr marL="49464" marR="49464" marT="0" marB="0"/>
                </a:tc>
                <a:tc>
                  <a:txBody>
                    <a:bodyPr/>
                    <a:lstStyle/>
                    <a:p>
                      <a:pPr marL="0" marR="33655" algn="just">
                        <a:spcBef>
                          <a:spcPts val="0"/>
                        </a:spcBef>
                        <a:spcAft>
                          <a:spcPts val="150"/>
                        </a:spcAft>
                        <a:tabLst>
                          <a:tab pos="533400" algn="l"/>
                        </a:tabLst>
                      </a:pPr>
                      <a:r>
                        <a:rPr lang="en-US" sz="900">
                          <a:effectLst/>
                        </a:rPr>
                        <a:t>1</a:t>
                      </a:r>
                    </a:p>
                    <a:p>
                      <a:pPr marL="0" marR="33655" algn="just">
                        <a:spcBef>
                          <a:spcPts val="0"/>
                        </a:spcBef>
                        <a:spcAft>
                          <a:spcPts val="150"/>
                        </a:spcAft>
                        <a:tabLst>
                          <a:tab pos="533400" algn="l"/>
                        </a:tabLst>
                      </a:pPr>
                      <a:r>
                        <a:rPr lang="en-US" sz="900">
                          <a:effectLst/>
                        </a:rPr>
                        <a:t> </a:t>
                      </a:r>
                    </a:p>
                    <a:p>
                      <a:pPr marL="0" marR="33655" algn="just">
                        <a:spcBef>
                          <a:spcPts val="0"/>
                        </a:spcBef>
                        <a:spcAft>
                          <a:spcPts val="150"/>
                        </a:spcAft>
                        <a:tabLst>
                          <a:tab pos="533400" algn="l"/>
                        </a:tabLst>
                      </a:pPr>
                      <a:r>
                        <a:rPr lang="en-US" sz="900">
                          <a:effectLst/>
                        </a:rPr>
                        <a:t>2</a:t>
                      </a:r>
                      <a:endParaRPr lang="en-US" sz="900">
                        <a:effectLst/>
                        <a:latin typeface="Times New Roman"/>
                        <a:ea typeface="Times New Roman"/>
                      </a:endParaRPr>
                    </a:p>
                  </a:txBody>
                  <a:tcPr marL="49464" marR="49464" marT="0" marB="0"/>
                </a:tc>
                <a:tc>
                  <a:txBody>
                    <a:bodyPr/>
                    <a:lstStyle/>
                    <a:p>
                      <a:pPr marL="0" marR="33655" algn="just">
                        <a:spcBef>
                          <a:spcPts val="0"/>
                        </a:spcBef>
                        <a:spcAft>
                          <a:spcPts val="150"/>
                        </a:spcAft>
                        <a:tabLst>
                          <a:tab pos="533400" algn="l"/>
                        </a:tabLst>
                      </a:pPr>
                      <a:r>
                        <a:rPr lang="en-US" sz="900">
                          <a:effectLst/>
                        </a:rPr>
                        <a:t>1</a:t>
                      </a:r>
                    </a:p>
                    <a:p>
                      <a:pPr marL="0" marR="33655" algn="just">
                        <a:spcBef>
                          <a:spcPts val="0"/>
                        </a:spcBef>
                        <a:spcAft>
                          <a:spcPts val="150"/>
                        </a:spcAft>
                        <a:tabLst>
                          <a:tab pos="533400" algn="l"/>
                        </a:tabLst>
                      </a:pPr>
                      <a:r>
                        <a:rPr lang="en-US" sz="900">
                          <a:effectLst/>
                        </a:rPr>
                        <a:t> </a:t>
                      </a:r>
                    </a:p>
                    <a:p>
                      <a:pPr marL="0" marR="33655" algn="just">
                        <a:spcBef>
                          <a:spcPts val="0"/>
                        </a:spcBef>
                        <a:spcAft>
                          <a:spcPts val="150"/>
                        </a:spcAft>
                        <a:tabLst>
                          <a:tab pos="533400" algn="l"/>
                        </a:tabLst>
                      </a:pPr>
                      <a:r>
                        <a:rPr lang="en-US" sz="900">
                          <a:effectLst/>
                        </a:rPr>
                        <a:t>2</a:t>
                      </a:r>
                      <a:endParaRPr lang="en-US" sz="900">
                        <a:effectLst/>
                        <a:latin typeface="Times New Roman"/>
                        <a:ea typeface="Times New Roman"/>
                      </a:endParaRPr>
                    </a:p>
                  </a:txBody>
                  <a:tcPr marL="49464" marR="49464" marT="0" marB="0"/>
                </a:tc>
                <a:extLst>
                  <a:ext uri="{0D108BD9-81ED-4DB2-BD59-A6C34878D82A}">
                    <a16:rowId xmlns:a16="http://schemas.microsoft.com/office/drawing/2014/main" xmlns="" val="10003"/>
                  </a:ext>
                </a:extLst>
              </a:tr>
              <a:tr h="582577">
                <a:tc>
                  <a:txBody>
                    <a:bodyPr/>
                    <a:lstStyle/>
                    <a:p>
                      <a:pPr marL="0" marR="33655">
                        <a:spcBef>
                          <a:spcPts val="0"/>
                        </a:spcBef>
                        <a:spcAft>
                          <a:spcPts val="150"/>
                        </a:spcAft>
                        <a:tabLst>
                          <a:tab pos="533400" algn="l"/>
                        </a:tabLst>
                      </a:pPr>
                      <a:r>
                        <a:rPr lang="en-US" sz="900">
                          <a:effectLst/>
                        </a:rPr>
                        <a:t>Lost Property Patrol - </a:t>
                      </a:r>
                      <a:r>
                        <a:rPr lang="en-US" sz="800">
                          <a:effectLst/>
                        </a:rPr>
                        <a:t>2 campers</a:t>
                      </a:r>
                      <a:endParaRPr lang="en-US" sz="900">
                        <a:effectLst/>
                      </a:endParaRPr>
                    </a:p>
                    <a:p>
                      <a:pPr marL="0" marR="33655">
                        <a:spcBef>
                          <a:spcPts val="0"/>
                        </a:spcBef>
                        <a:spcAft>
                          <a:spcPts val="150"/>
                        </a:spcAft>
                        <a:tabLst>
                          <a:tab pos="533400" algn="l"/>
                        </a:tabLst>
                      </a:pPr>
                      <a:r>
                        <a:rPr lang="en-US" sz="600">
                          <a:effectLst/>
                        </a:rPr>
                        <a:t>Monitors items in cabin and when group moves from place to place. Prevents items from going to roundup Lost Prop. If any lost prop. in cabin at end of day, deliver it to round up.</a:t>
                      </a:r>
                      <a:endParaRPr lang="en-US" sz="900">
                        <a:effectLst/>
                        <a:latin typeface="Times New Roman"/>
                        <a:ea typeface="Times New Roman"/>
                      </a:endParaRPr>
                    </a:p>
                  </a:txBody>
                  <a:tcPr marL="49464" marR="49464" marT="0" marB="0"/>
                </a:tc>
                <a:tc>
                  <a:txBody>
                    <a:bodyPr/>
                    <a:lstStyle/>
                    <a:p>
                      <a:pPr marL="0" marR="33655" algn="just">
                        <a:spcBef>
                          <a:spcPts val="0"/>
                        </a:spcBef>
                        <a:spcAft>
                          <a:spcPts val="150"/>
                        </a:spcAft>
                        <a:tabLst>
                          <a:tab pos="533400" algn="l"/>
                        </a:tabLst>
                      </a:pPr>
                      <a:r>
                        <a:rPr lang="en-US" sz="900" dirty="0">
                          <a:effectLst/>
                        </a:rPr>
                        <a:t>1</a:t>
                      </a:r>
                    </a:p>
                    <a:p>
                      <a:pPr marL="0" marR="33655" algn="just">
                        <a:spcBef>
                          <a:spcPts val="0"/>
                        </a:spcBef>
                        <a:spcAft>
                          <a:spcPts val="150"/>
                        </a:spcAft>
                        <a:tabLst>
                          <a:tab pos="533400" algn="l"/>
                        </a:tabLst>
                      </a:pPr>
                      <a:r>
                        <a:rPr lang="en-US" sz="900" dirty="0">
                          <a:effectLst/>
                        </a:rPr>
                        <a:t> </a:t>
                      </a:r>
                    </a:p>
                    <a:p>
                      <a:pPr marL="0" marR="33655" algn="just">
                        <a:spcBef>
                          <a:spcPts val="0"/>
                        </a:spcBef>
                        <a:spcAft>
                          <a:spcPts val="150"/>
                        </a:spcAft>
                        <a:tabLst>
                          <a:tab pos="533400" algn="l"/>
                        </a:tabLst>
                      </a:pPr>
                      <a:r>
                        <a:rPr lang="en-US" sz="900" dirty="0">
                          <a:effectLst/>
                        </a:rPr>
                        <a:t> </a:t>
                      </a:r>
                    </a:p>
                    <a:p>
                      <a:pPr marL="0" marR="33655" algn="just">
                        <a:spcBef>
                          <a:spcPts val="0"/>
                        </a:spcBef>
                        <a:spcAft>
                          <a:spcPts val="150"/>
                        </a:spcAft>
                        <a:tabLst>
                          <a:tab pos="533400" algn="l"/>
                        </a:tabLst>
                      </a:pPr>
                      <a:r>
                        <a:rPr lang="en-US" sz="900" dirty="0">
                          <a:effectLst/>
                        </a:rPr>
                        <a:t>2</a:t>
                      </a:r>
                      <a:endParaRPr lang="en-US" sz="900" dirty="0">
                        <a:effectLst/>
                        <a:latin typeface="Times New Roman"/>
                        <a:ea typeface="Times New Roman"/>
                      </a:endParaRPr>
                    </a:p>
                  </a:txBody>
                  <a:tcPr marL="49464" marR="49464" marT="0" marB="0"/>
                </a:tc>
                <a:tc>
                  <a:txBody>
                    <a:bodyPr/>
                    <a:lstStyle/>
                    <a:p>
                      <a:pPr marL="0" marR="33655" algn="just">
                        <a:spcBef>
                          <a:spcPts val="0"/>
                        </a:spcBef>
                        <a:spcAft>
                          <a:spcPts val="150"/>
                        </a:spcAft>
                        <a:tabLst>
                          <a:tab pos="533400" algn="l"/>
                        </a:tabLst>
                      </a:pPr>
                      <a:r>
                        <a:rPr lang="en-US" sz="900">
                          <a:effectLst/>
                        </a:rPr>
                        <a:t>1</a:t>
                      </a:r>
                    </a:p>
                    <a:p>
                      <a:pPr marL="0" marR="33655" algn="just">
                        <a:spcBef>
                          <a:spcPts val="0"/>
                        </a:spcBef>
                        <a:spcAft>
                          <a:spcPts val="150"/>
                        </a:spcAft>
                        <a:tabLst>
                          <a:tab pos="533400" algn="l"/>
                        </a:tabLst>
                      </a:pPr>
                      <a:r>
                        <a:rPr lang="en-US" sz="900">
                          <a:effectLst/>
                        </a:rPr>
                        <a:t> </a:t>
                      </a:r>
                    </a:p>
                    <a:p>
                      <a:pPr marL="0" marR="33655" algn="just">
                        <a:spcBef>
                          <a:spcPts val="0"/>
                        </a:spcBef>
                        <a:spcAft>
                          <a:spcPts val="150"/>
                        </a:spcAft>
                        <a:tabLst>
                          <a:tab pos="533400" algn="l"/>
                        </a:tabLst>
                      </a:pPr>
                      <a:r>
                        <a:rPr lang="en-US" sz="900">
                          <a:effectLst/>
                        </a:rPr>
                        <a:t> </a:t>
                      </a:r>
                    </a:p>
                    <a:p>
                      <a:pPr marL="0" marR="33655" algn="just">
                        <a:spcBef>
                          <a:spcPts val="0"/>
                        </a:spcBef>
                        <a:spcAft>
                          <a:spcPts val="150"/>
                        </a:spcAft>
                        <a:tabLst>
                          <a:tab pos="533400" algn="l"/>
                        </a:tabLst>
                      </a:pPr>
                      <a:r>
                        <a:rPr lang="en-US" sz="900">
                          <a:effectLst/>
                        </a:rPr>
                        <a:t>2</a:t>
                      </a:r>
                      <a:endParaRPr lang="en-US" sz="900">
                        <a:effectLst/>
                        <a:latin typeface="Times New Roman"/>
                        <a:ea typeface="Times New Roman"/>
                      </a:endParaRPr>
                    </a:p>
                  </a:txBody>
                  <a:tcPr marL="49464" marR="49464" marT="0" marB="0"/>
                </a:tc>
                <a:tc>
                  <a:txBody>
                    <a:bodyPr/>
                    <a:lstStyle/>
                    <a:p>
                      <a:pPr marL="0" marR="33655" algn="just">
                        <a:spcBef>
                          <a:spcPts val="0"/>
                        </a:spcBef>
                        <a:spcAft>
                          <a:spcPts val="150"/>
                        </a:spcAft>
                        <a:tabLst>
                          <a:tab pos="533400" algn="l"/>
                        </a:tabLst>
                      </a:pPr>
                      <a:r>
                        <a:rPr lang="en-US" sz="900" dirty="0">
                          <a:effectLst/>
                        </a:rPr>
                        <a:t>1</a:t>
                      </a:r>
                    </a:p>
                    <a:p>
                      <a:pPr marL="0" marR="33655" algn="just">
                        <a:spcBef>
                          <a:spcPts val="0"/>
                        </a:spcBef>
                        <a:spcAft>
                          <a:spcPts val="150"/>
                        </a:spcAft>
                        <a:tabLst>
                          <a:tab pos="533400" algn="l"/>
                        </a:tabLst>
                      </a:pPr>
                      <a:r>
                        <a:rPr lang="en-US" sz="900" dirty="0">
                          <a:effectLst/>
                        </a:rPr>
                        <a:t> </a:t>
                      </a:r>
                    </a:p>
                    <a:p>
                      <a:pPr marL="0" marR="33655" algn="just">
                        <a:spcBef>
                          <a:spcPts val="0"/>
                        </a:spcBef>
                        <a:spcAft>
                          <a:spcPts val="150"/>
                        </a:spcAft>
                        <a:tabLst>
                          <a:tab pos="533400" algn="l"/>
                        </a:tabLst>
                      </a:pPr>
                      <a:r>
                        <a:rPr lang="en-US" sz="900" dirty="0">
                          <a:effectLst/>
                        </a:rPr>
                        <a:t> </a:t>
                      </a:r>
                    </a:p>
                    <a:p>
                      <a:pPr marL="0" marR="33655" algn="just">
                        <a:spcBef>
                          <a:spcPts val="0"/>
                        </a:spcBef>
                        <a:spcAft>
                          <a:spcPts val="150"/>
                        </a:spcAft>
                        <a:tabLst>
                          <a:tab pos="533400" algn="l"/>
                        </a:tabLst>
                      </a:pPr>
                      <a:r>
                        <a:rPr lang="en-US" sz="900" dirty="0">
                          <a:effectLst/>
                        </a:rPr>
                        <a:t>2</a:t>
                      </a:r>
                      <a:endParaRPr lang="en-US" sz="900" dirty="0">
                        <a:effectLst/>
                        <a:latin typeface="Times New Roman"/>
                        <a:ea typeface="Times New Roman"/>
                      </a:endParaRPr>
                    </a:p>
                  </a:txBody>
                  <a:tcPr marL="49464" marR="49464" marT="0" marB="0"/>
                </a:tc>
                <a:tc>
                  <a:txBody>
                    <a:bodyPr/>
                    <a:lstStyle/>
                    <a:p>
                      <a:pPr marL="0" marR="33655" algn="just">
                        <a:spcBef>
                          <a:spcPts val="0"/>
                        </a:spcBef>
                        <a:spcAft>
                          <a:spcPts val="150"/>
                        </a:spcAft>
                        <a:tabLst>
                          <a:tab pos="533400" algn="l"/>
                        </a:tabLst>
                      </a:pPr>
                      <a:r>
                        <a:rPr lang="en-US" sz="900">
                          <a:effectLst/>
                        </a:rPr>
                        <a:t>1</a:t>
                      </a:r>
                    </a:p>
                    <a:p>
                      <a:pPr marL="0" marR="33655" algn="just">
                        <a:spcBef>
                          <a:spcPts val="0"/>
                        </a:spcBef>
                        <a:spcAft>
                          <a:spcPts val="150"/>
                        </a:spcAft>
                        <a:tabLst>
                          <a:tab pos="533400" algn="l"/>
                        </a:tabLst>
                      </a:pPr>
                      <a:r>
                        <a:rPr lang="en-US" sz="900">
                          <a:effectLst/>
                        </a:rPr>
                        <a:t> </a:t>
                      </a:r>
                    </a:p>
                    <a:p>
                      <a:pPr marL="0" marR="33655" algn="just">
                        <a:spcBef>
                          <a:spcPts val="0"/>
                        </a:spcBef>
                        <a:spcAft>
                          <a:spcPts val="150"/>
                        </a:spcAft>
                        <a:tabLst>
                          <a:tab pos="533400" algn="l"/>
                        </a:tabLst>
                      </a:pPr>
                      <a:r>
                        <a:rPr lang="en-US" sz="900">
                          <a:effectLst/>
                        </a:rPr>
                        <a:t> </a:t>
                      </a:r>
                    </a:p>
                    <a:p>
                      <a:pPr marL="0" marR="33655" algn="just">
                        <a:spcBef>
                          <a:spcPts val="0"/>
                        </a:spcBef>
                        <a:spcAft>
                          <a:spcPts val="150"/>
                        </a:spcAft>
                        <a:tabLst>
                          <a:tab pos="533400" algn="l"/>
                        </a:tabLst>
                      </a:pPr>
                      <a:r>
                        <a:rPr lang="en-US" sz="900">
                          <a:effectLst/>
                        </a:rPr>
                        <a:t>2</a:t>
                      </a:r>
                      <a:endParaRPr lang="en-US" sz="900">
                        <a:effectLst/>
                        <a:latin typeface="Times New Roman"/>
                        <a:ea typeface="Times New Roman"/>
                      </a:endParaRPr>
                    </a:p>
                  </a:txBody>
                  <a:tcPr marL="49464" marR="49464" marT="0" marB="0"/>
                </a:tc>
                <a:tc>
                  <a:txBody>
                    <a:bodyPr/>
                    <a:lstStyle/>
                    <a:p>
                      <a:pPr marL="0" marR="33655" algn="just">
                        <a:spcBef>
                          <a:spcPts val="0"/>
                        </a:spcBef>
                        <a:spcAft>
                          <a:spcPts val="150"/>
                        </a:spcAft>
                        <a:tabLst>
                          <a:tab pos="533400" algn="l"/>
                        </a:tabLst>
                      </a:pPr>
                      <a:r>
                        <a:rPr lang="en-US" sz="900">
                          <a:effectLst/>
                        </a:rPr>
                        <a:t>1</a:t>
                      </a:r>
                    </a:p>
                    <a:p>
                      <a:pPr marL="0" marR="33655" algn="just">
                        <a:spcBef>
                          <a:spcPts val="0"/>
                        </a:spcBef>
                        <a:spcAft>
                          <a:spcPts val="150"/>
                        </a:spcAft>
                        <a:tabLst>
                          <a:tab pos="533400" algn="l"/>
                        </a:tabLst>
                      </a:pPr>
                      <a:r>
                        <a:rPr lang="en-US" sz="900">
                          <a:effectLst/>
                        </a:rPr>
                        <a:t> </a:t>
                      </a:r>
                    </a:p>
                    <a:p>
                      <a:pPr marL="0" marR="33655" algn="just">
                        <a:spcBef>
                          <a:spcPts val="0"/>
                        </a:spcBef>
                        <a:spcAft>
                          <a:spcPts val="150"/>
                        </a:spcAft>
                        <a:tabLst>
                          <a:tab pos="533400" algn="l"/>
                        </a:tabLst>
                      </a:pPr>
                      <a:r>
                        <a:rPr lang="en-US" sz="900">
                          <a:effectLst/>
                        </a:rPr>
                        <a:t> </a:t>
                      </a:r>
                    </a:p>
                    <a:p>
                      <a:pPr marL="0" marR="33655" algn="just">
                        <a:spcBef>
                          <a:spcPts val="0"/>
                        </a:spcBef>
                        <a:spcAft>
                          <a:spcPts val="150"/>
                        </a:spcAft>
                        <a:tabLst>
                          <a:tab pos="533400" algn="l"/>
                        </a:tabLst>
                      </a:pPr>
                      <a:r>
                        <a:rPr lang="en-US" sz="900">
                          <a:effectLst/>
                        </a:rPr>
                        <a:t>2</a:t>
                      </a:r>
                      <a:endParaRPr lang="en-US" sz="900">
                        <a:effectLst/>
                        <a:latin typeface="Times New Roman"/>
                        <a:ea typeface="Times New Roman"/>
                      </a:endParaRPr>
                    </a:p>
                  </a:txBody>
                  <a:tcPr marL="49464" marR="49464" marT="0" marB="0"/>
                </a:tc>
                <a:extLst>
                  <a:ext uri="{0D108BD9-81ED-4DB2-BD59-A6C34878D82A}">
                    <a16:rowId xmlns:a16="http://schemas.microsoft.com/office/drawing/2014/main" xmlns="" val="10004"/>
                  </a:ext>
                </a:extLst>
              </a:tr>
              <a:tr h="458001">
                <a:tc>
                  <a:txBody>
                    <a:bodyPr/>
                    <a:lstStyle/>
                    <a:p>
                      <a:pPr marL="0" marR="33655">
                        <a:spcBef>
                          <a:spcPts val="0"/>
                        </a:spcBef>
                        <a:spcAft>
                          <a:spcPts val="150"/>
                        </a:spcAft>
                        <a:tabLst>
                          <a:tab pos="533400" algn="l"/>
                        </a:tabLst>
                      </a:pPr>
                      <a:r>
                        <a:rPr lang="en-US" sz="900">
                          <a:effectLst/>
                        </a:rPr>
                        <a:t>Dining Hall Duo- </a:t>
                      </a:r>
                      <a:r>
                        <a:rPr lang="en-US" sz="800">
                          <a:effectLst/>
                        </a:rPr>
                        <a:t>2 campers</a:t>
                      </a:r>
                      <a:endParaRPr lang="en-US" sz="900">
                        <a:effectLst/>
                      </a:endParaRPr>
                    </a:p>
                    <a:p>
                      <a:pPr marL="0" marR="33655">
                        <a:spcBef>
                          <a:spcPts val="0"/>
                        </a:spcBef>
                        <a:spcAft>
                          <a:spcPts val="150"/>
                        </a:spcAft>
                        <a:tabLst>
                          <a:tab pos="533400" algn="l"/>
                        </a:tabLst>
                      </a:pPr>
                      <a:r>
                        <a:rPr lang="en-US" sz="600">
                          <a:effectLst/>
                        </a:rPr>
                        <a:t>Wipe down table and then sweep under and around table, collect debris and deposit it into appropriate receptacle. </a:t>
                      </a:r>
                      <a:endParaRPr lang="en-US" sz="900">
                        <a:effectLst/>
                        <a:latin typeface="Times New Roman"/>
                        <a:ea typeface="Times New Roman"/>
                      </a:endParaRPr>
                    </a:p>
                  </a:txBody>
                  <a:tcPr marL="49464" marR="49464" marT="0" marB="0"/>
                </a:tc>
                <a:tc>
                  <a:txBody>
                    <a:bodyPr/>
                    <a:lstStyle/>
                    <a:p>
                      <a:pPr marL="0" marR="33655" algn="just">
                        <a:spcBef>
                          <a:spcPts val="0"/>
                        </a:spcBef>
                        <a:spcAft>
                          <a:spcPts val="150"/>
                        </a:spcAft>
                        <a:tabLst>
                          <a:tab pos="533400" algn="l"/>
                        </a:tabLst>
                      </a:pPr>
                      <a:r>
                        <a:rPr lang="en-US" sz="900">
                          <a:effectLst/>
                        </a:rPr>
                        <a:t>1</a:t>
                      </a:r>
                    </a:p>
                    <a:p>
                      <a:pPr marL="0" marR="33655" algn="just">
                        <a:spcBef>
                          <a:spcPts val="0"/>
                        </a:spcBef>
                        <a:spcAft>
                          <a:spcPts val="150"/>
                        </a:spcAft>
                        <a:tabLst>
                          <a:tab pos="533400" algn="l"/>
                        </a:tabLst>
                      </a:pPr>
                      <a:r>
                        <a:rPr lang="en-US" sz="900">
                          <a:effectLst/>
                        </a:rPr>
                        <a:t> </a:t>
                      </a:r>
                    </a:p>
                    <a:p>
                      <a:pPr marL="0" marR="33655" algn="just">
                        <a:spcBef>
                          <a:spcPts val="0"/>
                        </a:spcBef>
                        <a:spcAft>
                          <a:spcPts val="150"/>
                        </a:spcAft>
                        <a:tabLst>
                          <a:tab pos="533400" algn="l"/>
                        </a:tabLst>
                      </a:pPr>
                      <a:r>
                        <a:rPr lang="en-US" sz="900">
                          <a:effectLst/>
                        </a:rPr>
                        <a:t>2</a:t>
                      </a:r>
                      <a:endParaRPr lang="en-US" sz="900">
                        <a:effectLst/>
                        <a:latin typeface="Times New Roman"/>
                        <a:ea typeface="Times New Roman"/>
                      </a:endParaRPr>
                    </a:p>
                  </a:txBody>
                  <a:tcPr marL="49464" marR="49464" marT="0" marB="0"/>
                </a:tc>
                <a:tc>
                  <a:txBody>
                    <a:bodyPr/>
                    <a:lstStyle/>
                    <a:p>
                      <a:pPr marL="0" marR="33655" algn="just">
                        <a:spcBef>
                          <a:spcPts val="0"/>
                        </a:spcBef>
                        <a:spcAft>
                          <a:spcPts val="150"/>
                        </a:spcAft>
                        <a:tabLst>
                          <a:tab pos="533400" algn="l"/>
                        </a:tabLst>
                      </a:pPr>
                      <a:r>
                        <a:rPr lang="en-US" sz="900">
                          <a:effectLst/>
                        </a:rPr>
                        <a:t>1</a:t>
                      </a:r>
                    </a:p>
                    <a:p>
                      <a:pPr marL="0" marR="33655" algn="just">
                        <a:spcBef>
                          <a:spcPts val="0"/>
                        </a:spcBef>
                        <a:spcAft>
                          <a:spcPts val="150"/>
                        </a:spcAft>
                        <a:tabLst>
                          <a:tab pos="533400" algn="l"/>
                        </a:tabLst>
                      </a:pPr>
                      <a:r>
                        <a:rPr lang="en-US" sz="900">
                          <a:effectLst/>
                        </a:rPr>
                        <a:t> </a:t>
                      </a:r>
                    </a:p>
                    <a:p>
                      <a:pPr marL="0" marR="33655" algn="just">
                        <a:spcBef>
                          <a:spcPts val="0"/>
                        </a:spcBef>
                        <a:spcAft>
                          <a:spcPts val="150"/>
                        </a:spcAft>
                        <a:tabLst>
                          <a:tab pos="533400" algn="l"/>
                        </a:tabLst>
                      </a:pPr>
                      <a:r>
                        <a:rPr lang="en-US" sz="900">
                          <a:effectLst/>
                        </a:rPr>
                        <a:t>2</a:t>
                      </a:r>
                      <a:endParaRPr lang="en-US" sz="900">
                        <a:effectLst/>
                        <a:latin typeface="Times New Roman"/>
                        <a:ea typeface="Times New Roman"/>
                      </a:endParaRPr>
                    </a:p>
                  </a:txBody>
                  <a:tcPr marL="49464" marR="49464" marT="0" marB="0"/>
                </a:tc>
                <a:tc>
                  <a:txBody>
                    <a:bodyPr/>
                    <a:lstStyle/>
                    <a:p>
                      <a:pPr marL="0" marR="33655" algn="just">
                        <a:spcBef>
                          <a:spcPts val="0"/>
                        </a:spcBef>
                        <a:spcAft>
                          <a:spcPts val="150"/>
                        </a:spcAft>
                        <a:tabLst>
                          <a:tab pos="533400" algn="l"/>
                        </a:tabLst>
                      </a:pPr>
                      <a:r>
                        <a:rPr lang="en-US" sz="900">
                          <a:effectLst/>
                        </a:rPr>
                        <a:t>1</a:t>
                      </a:r>
                    </a:p>
                    <a:p>
                      <a:pPr marL="0" marR="33655" algn="just">
                        <a:spcBef>
                          <a:spcPts val="0"/>
                        </a:spcBef>
                        <a:spcAft>
                          <a:spcPts val="150"/>
                        </a:spcAft>
                        <a:tabLst>
                          <a:tab pos="533400" algn="l"/>
                        </a:tabLst>
                      </a:pPr>
                      <a:r>
                        <a:rPr lang="en-US" sz="900">
                          <a:effectLst/>
                        </a:rPr>
                        <a:t> </a:t>
                      </a:r>
                    </a:p>
                    <a:p>
                      <a:pPr marL="0" marR="33655" algn="just">
                        <a:spcBef>
                          <a:spcPts val="0"/>
                        </a:spcBef>
                        <a:spcAft>
                          <a:spcPts val="150"/>
                        </a:spcAft>
                        <a:tabLst>
                          <a:tab pos="533400" algn="l"/>
                        </a:tabLst>
                      </a:pPr>
                      <a:r>
                        <a:rPr lang="en-US" sz="900">
                          <a:effectLst/>
                        </a:rPr>
                        <a:t>2</a:t>
                      </a:r>
                      <a:endParaRPr lang="en-US" sz="900">
                        <a:effectLst/>
                        <a:latin typeface="Times New Roman"/>
                        <a:ea typeface="Times New Roman"/>
                      </a:endParaRPr>
                    </a:p>
                  </a:txBody>
                  <a:tcPr marL="49464" marR="49464" marT="0" marB="0"/>
                </a:tc>
                <a:tc>
                  <a:txBody>
                    <a:bodyPr/>
                    <a:lstStyle/>
                    <a:p>
                      <a:pPr marL="0" marR="33655" algn="just">
                        <a:spcBef>
                          <a:spcPts val="0"/>
                        </a:spcBef>
                        <a:spcAft>
                          <a:spcPts val="150"/>
                        </a:spcAft>
                        <a:tabLst>
                          <a:tab pos="533400" algn="l"/>
                        </a:tabLst>
                      </a:pPr>
                      <a:r>
                        <a:rPr lang="en-US" sz="900">
                          <a:effectLst/>
                        </a:rPr>
                        <a:t>1</a:t>
                      </a:r>
                    </a:p>
                    <a:p>
                      <a:pPr marL="0" marR="33655" algn="just">
                        <a:spcBef>
                          <a:spcPts val="0"/>
                        </a:spcBef>
                        <a:spcAft>
                          <a:spcPts val="150"/>
                        </a:spcAft>
                        <a:tabLst>
                          <a:tab pos="533400" algn="l"/>
                        </a:tabLst>
                      </a:pPr>
                      <a:r>
                        <a:rPr lang="en-US" sz="900">
                          <a:effectLst/>
                        </a:rPr>
                        <a:t> </a:t>
                      </a:r>
                    </a:p>
                    <a:p>
                      <a:pPr marL="0" marR="33655" algn="just">
                        <a:spcBef>
                          <a:spcPts val="0"/>
                        </a:spcBef>
                        <a:spcAft>
                          <a:spcPts val="150"/>
                        </a:spcAft>
                        <a:tabLst>
                          <a:tab pos="533400" algn="l"/>
                        </a:tabLst>
                      </a:pPr>
                      <a:r>
                        <a:rPr lang="en-US" sz="900">
                          <a:effectLst/>
                        </a:rPr>
                        <a:t>2</a:t>
                      </a:r>
                      <a:endParaRPr lang="en-US" sz="900">
                        <a:effectLst/>
                        <a:latin typeface="Times New Roman"/>
                        <a:ea typeface="Times New Roman"/>
                      </a:endParaRPr>
                    </a:p>
                  </a:txBody>
                  <a:tcPr marL="49464" marR="49464" marT="0" marB="0"/>
                </a:tc>
                <a:tc>
                  <a:txBody>
                    <a:bodyPr/>
                    <a:lstStyle/>
                    <a:p>
                      <a:pPr marL="0" marR="33655" algn="just">
                        <a:spcBef>
                          <a:spcPts val="0"/>
                        </a:spcBef>
                        <a:spcAft>
                          <a:spcPts val="150"/>
                        </a:spcAft>
                        <a:tabLst>
                          <a:tab pos="533400" algn="l"/>
                        </a:tabLst>
                      </a:pPr>
                      <a:r>
                        <a:rPr lang="en-US" sz="900">
                          <a:effectLst/>
                        </a:rPr>
                        <a:t>1</a:t>
                      </a:r>
                    </a:p>
                    <a:p>
                      <a:pPr marL="0" marR="33655" algn="just">
                        <a:spcBef>
                          <a:spcPts val="0"/>
                        </a:spcBef>
                        <a:spcAft>
                          <a:spcPts val="150"/>
                        </a:spcAft>
                        <a:tabLst>
                          <a:tab pos="533400" algn="l"/>
                        </a:tabLst>
                      </a:pPr>
                      <a:r>
                        <a:rPr lang="en-US" sz="900">
                          <a:effectLst/>
                        </a:rPr>
                        <a:t> </a:t>
                      </a:r>
                    </a:p>
                    <a:p>
                      <a:pPr marL="0" marR="33655" algn="just">
                        <a:spcBef>
                          <a:spcPts val="0"/>
                        </a:spcBef>
                        <a:spcAft>
                          <a:spcPts val="150"/>
                        </a:spcAft>
                        <a:tabLst>
                          <a:tab pos="533400" algn="l"/>
                        </a:tabLst>
                      </a:pPr>
                      <a:r>
                        <a:rPr lang="en-US" sz="900">
                          <a:effectLst/>
                        </a:rPr>
                        <a:t>2</a:t>
                      </a:r>
                      <a:endParaRPr lang="en-US" sz="900">
                        <a:effectLst/>
                        <a:latin typeface="Times New Roman"/>
                        <a:ea typeface="Times New Roman"/>
                      </a:endParaRPr>
                    </a:p>
                  </a:txBody>
                  <a:tcPr marL="49464" marR="49464" marT="0" marB="0"/>
                </a:tc>
                <a:extLst>
                  <a:ext uri="{0D108BD9-81ED-4DB2-BD59-A6C34878D82A}">
                    <a16:rowId xmlns:a16="http://schemas.microsoft.com/office/drawing/2014/main" xmlns="" val="10005"/>
                  </a:ext>
                </a:extLst>
              </a:tr>
              <a:tr h="448841">
                <a:tc>
                  <a:txBody>
                    <a:bodyPr/>
                    <a:lstStyle/>
                    <a:p>
                      <a:pPr marL="0" marR="33655">
                        <a:spcBef>
                          <a:spcPts val="0"/>
                        </a:spcBef>
                        <a:spcAft>
                          <a:spcPts val="150"/>
                        </a:spcAft>
                        <a:tabLst>
                          <a:tab pos="533400" algn="l"/>
                        </a:tabLst>
                      </a:pPr>
                      <a:r>
                        <a:rPr lang="en-US" sz="900">
                          <a:effectLst/>
                        </a:rPr>
                        <a:t>Waste Watchers – </a:t>
                      </a:r>
                      <a:r>
                        <a:rPr lang="en-US" sz="800">
                          <a:effectLst/>
                        </a:rPr>
                        <a:t>2 campers</a:t>
                      </a:r>
                      <a:endParaRPr lang="en-US" sz="900">
                        <a:effectLst/>
                      </a:endParaRPr>
                    </a:p>
                    <a:p>
                      <a:pPr marL="0" marR="33655">
                        <a:spcBef>
                          <a:spcPts val="0"/>
                        </a:spcBef>
                        <a:spcAft>
                          <a:spcPts val="150"/>
                        </a:spcAft>
                        <a:tabLst>
                          <a:tab pos="533400" algn="l"/>
                        </a:tabLst>
                      </a:pPr>
                      <a:r>
                        <a:rPr lang="en-US" sz="600">
                          <a:effectLst/>
                        </a:rPr>
                        <a:t>Reminds group to prevent waste.  All food waste on plates is scraped into bucket, weighed and charted. Prevents waste.</a:t>
                      </a:r>
                      <a:endParaRPr lang="en-US" sz="900">
                        <a:effectLst/>
                        <a:latin typeface="Times New Roman"/>
                        <a:ea typeface="Times New Roman"/>
                      </a:endParaRPr>
                    </a:p>
                  </a:txBody>
                  <a:tcPr marL="49464" marR="49464" marT="0" marB="0"/>
                </a:tc>
                <a:tc>
                  <a:txBody>
                    <a:bodyPr/>
                    <a:lstStyle/>
                    <a:p>
                      <a:pPr marL="0" marR="33655" algn="just">
                        <a:spcBef>
                          <a:spcPts val="0"/>
                        </a:spcBef>
                        <a:spcAft>
                          <a:spcPts val="150"/>
                        </a:spcAft>
                        <a:tabLst>
                          <a:tab pos="533400" algn="l"/>
                        </a:tabLst>
                      </a:pPr>
                      <a:r>
                        <a:rPr lang="en-US" sz="900">
                          <a:effectLst/>
                        </a:rPr>
                        <a:t>1</a:t>
                      </a:r>
                    </a:p>
                    <a:p>
                      <a:pPr marL="0" marR="33655" algn="just">
                        <a:spcBef>
                          <a:spcPts val="0"/>
                        </a:spcBef>
                        <a:spcAft>
                          <a:spcPts val="150"/>
                        </a:spcAft>
                        <a:tabLst>
                          <a:tab pos="533400" algn="l"/>
                        </a:tabLst>
                      </a:pPr>
                      <a:r>
                        <a:rPr lang="en-US" sz="900">
                          <a:effectLst/>
                        </a:rPr>
                        <a:t> </a:t>
                      </a:r>
                    </a:p>
                    <a:p>
                      <a:pPr marL="0" marR="33655" algn="just">
                        <a:spcBef>
                          <a:spcPts val="0"/>
                        </a:spcBef>
                        <a:spcAft>
                          <a:spcPts val="150"/>
                        </a:spcAft>
                        <a:tabLst>
                          <a:tab pos="533400" algn="l"/>
                        </a:tabLst>
                      </a:pPr>
                      <a:r>
                        <a:rPr lang="en-US" sz="900">
                          <a:effectLst/>
                        </a:rPr>
                        <a:t>2</a:t>
                      </a:r>
                      <a:endParaRPr lang="en-US" sz="900">
                        <a:effectLst/>
                        <a:latin typeface="Times New Roman"/>
                        <a:ea typeface="Times New Roman"/>
                      </a:endParaRPr>
                    </a:p>
                  </a:txBody>
                  <a:tcPr marL="49464" marR="49464" marT="0" marB="0"/>
                </a:tc>
                <a:tc>
                  <a:txBody>
                    <a:bodyPr/>
                    <a:lstStyle/>
                    <a:p>
                      <a:pPr marL="0" marR="33655" algn="just">
                        <a:spcBef>
                          <a:spcPts val="0"/>
                        </a:spcBef>
                        <a:spcAft>
                          <a:spcPts val="150"/>
                        </a:spcAft>
                        <a:tabLst>
                          <a:tab pos="533400" algn="l"/>
                        </a:tabLst>
                      </a:pPr>
                      <a:r>
                        <a:rPr lang="en-US" sz="900">
                          <a:effectLst/>
                        </a:rPr>
                        <a:t>1</a:t>
                      </a:r>
                    </a:p>
                    <a:p>
                      <a:pPr marL="0" marR="33655" algn="just">
                        <a:spcBef>
                          <a:spcPts val="0"/>
                        </a:spcBef>
                        <a:spcAft>
                          <a:spcPts val="150"/>
                        </a:spcAft>
                        <a:tabLst>
                          <a:tab pos="533400" algn="l"/>
                        </a:tabLst>
                      </a:pPr>
                      <a:r>
                        <a:rPr lang="en-US" sz="900">
                          <a:effectLst/>
                        </a:rPr>
                        <a:t> </a:t>
                      </a:r>
                    </a:p>
                    <a:p>
                      <a:pPr marL="0" marR="33655" algn="just">
                        <a:spcBef>
                          <a:spcPts val="0"/>
                        </a:spcBef>
                        <a:spcAft>
                          <a:spcPts val="150"/>
                        </a:spcAft>
                        <a:tabLst>
                          <a:tab pos="533400" algn="l"/>
                        </a:tabLst>
                      </a:pPr>
                      <a:r>
                        <a:rPr lang="en-US" sz="900">
                          <a:effectLst/>
                        </a:rPr>
                        <a:t>2</a:t>
                      </a:r>
                      <a:endParaRPr lang="en-US" sz="900">
                        <a:effectLst/>
                        <a:latin typeface="Times New Roman"/>
                        <a:ea typeface="Times New Roman"/>
                      </a:endParaRPr>
                    </a:p>
                  </a:txBody>
                  <a:tcPr marL="49464" marR="49464" marT="0" marB="0"/>
                </a:tc>
                <a:tc>
                  <a:txBody>
                    <a:bodyPr/>
                    <a:lstStyle/>
                    <a:p>
                      <a:pPr marL="0" marR="33655" algn="just">
                        <a:spcBef>
                          <a:spcPts val="0"/>
                        </a:spcBef>
                        <a:spcAft>
                          <a:spcPts val="150"/>
                        </a:spcAft>
                        <a:tabLst>
                          <a:tab pos="533400" algn="l"/>
                        </a:tabLst>
                      </a:pPr>
                      <a:r>
                        <a:rPr lang="en-US" sz="900">
                          <a:effectLst/>
                        </a:rPr>
                        <a:t>1</a:t>
                      </a:r>
                    </a:p>
                    <a:p>
                      <a:pPr marL="0" marR="33655" algn="just">
                        <a:spcBef>
                          <a:spcPts val="0"/>
                        </a:spcBef>
                        <a:spcAft>
                          <a:spcPts val="150"/>
                        </a:spcAft>
                        <a:tabLst>
                          <a:tab pos="533400" algn="l"/>
                        </a:tabLst>
                      </a:pPr>
                      <a:r>
                        <a:rPr lang="en-US" sz="900">
                          <a:effectLst/>
                        </a:rPr>
                        <a:t> </a:t>
                      </a:r>
                    </a:p>
                    <a:p>
                      <a:pPr marL="0" marR="33655" algn="just">
                        <a:spcBef>
                          <a:spcPts val="0"/>
                        </a:spcBef>
                        <a:spcAft>
                          <a:spcPts val="150"/>
                        </a:spcAft>
                        <a:tabLst>
                          <a:tab pos="533400" algn="l"/>
                        </a:tabLst>
                      </a:pPr>
                      <a:r>
                        <a:rPr lang="en-US" sz="900">
                          <a:effectLst/>
                        </a:rPr>
                        <a:t>2</a:t>
                      </a:r>
                      <a:endParaRPr lang="en-US" sz="900">
                        <a:effectLst/>
                        <a:latin typeface="Times New Roman"/>
                        <a:ea typeface="Times New Roman"/>
                      </a:endParaRPr>
                    </a:p>
                  </a:txBody>
                  <a:tcPr marL="49464" marR="49464" marT="0" marB="0"/>
                </a:tc>
                <a:tc>
                  <a:txBody>
                    <a:bodyPr/>
                    <a:lstStyle/>
                    <a:p>
                      <a:pPr marL="0" marR="33655" algn="just">
                        <a:spcBef>
                          <a:spcPts val="0"/>
                        </a:spcBef>
                        <a:spcAft>
                          <a:spcPts val="150"/>
                        </a:spcAft>
                        <a:tabLst>
                          <a:tab pos="533400" algn="l"/>
                        </a:tabLst>
                      </a:pPr>
                      <a:r>
                        <a:rPr lang="en-US" sz="900">
                          <a:effectLst/>
                        </a:rPr>
                        <a:t>1</a:t>
                      </a:r>
                    </a:p>
                    <a:p>
                      <a:pPr marL="0" marR="33655" algn="just">
                        <a:spcBef>
                          <a:spcPts val="0"/>
                        </a:spcBef>
                        <a:spcAft>
                          <a:spcPts val="150"/>
                        </a:spcAft>
                        <a:tabLst>
                          <a:tab pos="533400" algn="l"/>
                        </a:tabLst>
                      </a:pPr>
                      <a:r>
                        <a:rPr lang="en-US" sz="900">
                          <a:effectLst/>
                        </a:rPr>
                        <a:t> </a:t>
                      </a:r>
                    </a:p>
                    <a:p>
                      <a:pPr marL="0" marR="33655" algn="just">
                        <a:spcBef>
                          <a:spcPts val="0"/>
                        </a:spcBef>
                        <a:spcAft>
                          <a:spcPts val="150"/>
                        </a:spcAft>
                        <a:tabLst>
                          <a:tab pos="533400" algn="l"/>
                        </a:tabLst>
                      </a:pPr>
                      <a:r>
                        <a:rPr lang="en-US" sz="900">
                          <a:effectLst/>
                        </a:rPr>
                        <a:t>2</a:t>
                      </a:r>
                      <a:endParaRPr lang="en-US" sz="900">
                        <a:effectLst/>
                        <a:latin typeface="Times New Roman"/>
                        <a:ea typeface="Times New Roman"/>
                      </a:endParaRPr>
                    </a:p>
                  </a:txBody>
                  <a:tcPr marL="49464" marR="49464" marT="0" marB="0"/>
                </a:tc>
                <a:tc>
                  <a:txBody>
                    <a:bodyPr/>
                    <a:lstStyle/>
                    <a:p>
                      <a:pPr marL="0" marR="33655" algn="just">
                        <a:spcBef>
                          <a:spcPts val="0"/>
                        </a:spcBef>
                        <a:spcAft>
                          <a:spcPts val="150"/>
                        </a:spcAft>
                        <a:tabLst>
                          <a:tab pos="533400" algn="l"/>
                        </a:tabLst>
                      </a:pPr>
                      <a:r>
                        <a:rPr lang="en-US" sz="900">
                          <a:effectLst/>
                        </a:rPr>
                        <a:t>1</a:t>
                      </a:r>
                    </a:p>
                    <a:p>
                      <a:pPr marL="0" marR="33655" algn="just">
                        <a:spcBef>
                          <a:spcPts val="0"/>
                        </a:spcBef>
                        <a:spcAft>
                          <a:spcPts val="150"/>
                        </a:spcAft>
                        <a:tabLst>
                          <a:tab pos="533400" algn="l"/>
                        </a:tabLst>
                      </a:pPr>
                      <a:r>
                        <a:rPr lang="en-US" sz="900">
                          <a:effectLst/>
                        </a:rPr>
                        <a:t> </a:t>
                      </a:r>
                    </a:p>
                    <a:p>
                      <a:pPr marL="0" marR="33655" algn="just">
                        <a:spcBef>
                          <a:spcPts val="0"/>
                        </a:spcBef>
                        <a:spcAft>
                          <a:spcPts val="150"/>
                        </a:spcAft>
                        <a:tabLst>
                          <a:tab pos="533400" algn="l"/>
                        </a:tabLst>
                      </a:pPr>
                      <a:r>
                        <a:rPr lang="en-US" sz="900">
                          <a:effectLst/>
                        </a:rPr>
                        <a:t>2</a:t>
                      </a:r>
                      <a:endParaRPr lang="en-US" sz="900">
                        <a:effectLst/>
                        <a:latin typeface="Times New Roman"/>
                        <a:ea typeface="Times New Roman"/>
                      </a:endParaRPr>
                    </a:p>
                  </a:txBody>
                  <a:tcPr marL="49464" marR="49464" marT="0" marB="0"/>
                </a:tc>
                <a:extLst>
                  <a:ext uri="{0D108BD9-81ED-4DB2-BD59-A6C34878D82A}">
                    <a16:rowId xmlns:a16="http://schemas.microsoft.com/office/drawing/2014/main" xmlns="" val="10006"/>
                  </a:ext>
                </a:extLst>
              </a:tr>
              <a:tr h="490061">
                <a:tc>
                  <a:txBody>
                    <a:bodyPr/>
                    <a:lstStyle/>
                    <a:p>
                      <a:pPr marL="0" marR="33655">
                        <a:spcBef>
                          <a:spcPts val="0"/>
                        </a:spcBef>
                        <a:spcAft>
                          <a:spcPts val="150"/>
                        </a:spcAft>
                        <a:tabLst>
                          <a:tab pos="533400" algn="l"/>
                        </a:tabLst>
                      </a:pPr>
                      <a:r>
                        <a:rPr lang="en-US" sz="900">
                          <a:effectLst/>
                        </a:rPr>
                        <a:t>Mailbox Monitors - </a:t>
                      </a:r>
                      <a:r>
                        <a:rPr lang="en-US" sz="800">
                          <a:effectLst/>
                        </a:rPr>
                        <a:t>2 campers</a:t>
                      </a:r>
                      <a:endParaRPr lang="en-US" sz="900">
                        <a:effectLst/>
                      </a:endParaRPr>
                    </a:p>
                    <a:p>
                      <a:pPr marL="0" marR="33655">
                        <a:spcBef>
                          <a:spcPts val="0"/>
                        </a:spcBef>
                        <a:spcAft>
                          <a:spcPts val="150"/>
                        </a:spcAft>
                        <a:tabLst>
                          <a:tab pos="533400" algn="l"/>
                        </a:tabLst>
                      </a:pPr>
                      <a:r>
                        <a:rPr lang="en-US" sz="600">
                          <a:effectLst/>
                        </a:rPr>
                        <a:t>Monitors group’s mail box at am snack, after lunch, at pm snack and prior to Round up. Collect items and delivers to counselors.</a:t>
                      </a:r>
                      <a:endParaRPr lang="en-US" sz="900">
                        <a:effectLst/>
                        <a:latin typeface="Times New Roman"/>
                        <a:ea typeface="Times New Roman"/>
                      </a:endParaRPr>
                    </a:p>
                  </a:txBody>
                  <a:tcPr marL="49464" marR="49464" marT="0" marB="0"/>
                </a:tc>
                <a:tc>
                  <a:txBody>
                    <a:bodyPr/>
                    <a:lstStyle/>
                    <a:p>
                      <a:pPr marL="0" marR="33655" algn="just">
                        <a:spcBef>
                          <a:spcPts val="0"/>
                        </a:spcBef>
                        <a:spcAft>
                          <a:spcPts val="150"/>
                        </a:spcAft>
                        <a:tabLst>
                          <a:tab pos="533400" algn="l"/>
                        </a:tabLst>
                      </a:pPr>
                      <a:r>
                        <a:rPr lang="en-US" sz="900">
                          <a:effectLst/>
                        </a:rPr>
                        <a:t>1</a:t>
                      </a:r>
                    </a:p>
                    <a:p>
                      <a:pPr marL="0" marR="33655" algn="just">
                        <a:spcBef>
                          <a:spcPts val="0"/>
                        </a:spcBef>
                        <a:spcAft>
                          <a:spcPts val="150"/>
                        </a:spcAft>
                        <a:tabLst>
                          <a:tab pos="533400" algn="l"/>
                        </a:tabLst>
                      </a:pPr>
                      <a:r>
                        <a:rPr lang="en-US" sz="900">
                          <a:effectLst/>
                        </a:rPr>
                        <a:t> </a:t>
                      </a:r>
                    </a:p>
                    <a:p>
                      <a:pPr marL="0" marR="33655" algn="just">
                        <a:spcBef>
                          <a:spcPts val="0"/>
                        </a:spcBef>
                        <a:spcAft>
                          <a:spcPts val="150"/>
                        </a:spcAft>
                        <a:tabLst>
                          <a:tab pos="533400" algn="l"/>
                        </a:tabLst>
                      </a:pPr>
                      <a:r>
                        <a:rPr lang="en-US" sz="900">
                          <a:effectLst/>
                        </a:rPr>
                        <a:t>2</a:t>
                      </a:r>
                      <a:endParaRPr lang="en-US" sz="900">
                        <a:effectLst/>
                        <a:latin typeface="Times New Roman"/>
                        <a:ea typeface="Times New Roman"/>
                      </a:endParaRPr>
                    </a:p>
                  </a:txBody>
                  <a:tcPr marL="49464" marR="49464" marT="0" marB="0"/>
                </a:tc>
                <a:tc>
                  <a:txBody>
                    <a:bodyPr/>
                    <a:lstStyle/>
                    <a:p>
                      <a:pPr marL="0" marR="33655" algn="just">
                        <a:spcBef>
                          <a:spcPts val="0"/>
                        </a:spcBef>
                        <a:spcAft>
                          <a:spcPts val="150"/>
                        </a:spcAft>
                        <a:tabLst>
                          <a:tab pos="533400" algn="l"/>
                        </a:tabLst>
                      </a:pPr>
                      <a:r>
                        <a:rPr lang="en-US" sz="900">
                          <a:effectLst/>
                        </a:rPr>
                        <a:t>1</a:t>
                      </a:r>
                    </a:p>
                    <a:p>
                      <a:pPr marL="0" marR="33655" algn="just">
                        <a:spcBef>
                          <a:spcPts val="0"/>
                        </a:spcBef>
                        <a:spcAft>
                          <a:spcPts val="150"/>
                        </a:spcAft>
                        <a:tabLst>
                          <a:tab pos="533400" algn="l"/>
                        </a:tabLst>
                      </a:pPr>
                      <a:r>
                        <a:rPr lang="en-US" sz="900">
                          <a:effectLst/>
                        </a:rPr>
                        <a:t> </a:t>
                      </a:r>
                    </a:p>
                    <a:p>
                      <a:pPr marL="0" marR="33655" algn="just">
                        <a:spcBef>
                          <a:spcPts val="0"/>
                        </a:spcBef>
                        <a:spcAft>
                          <a:spcPts val="150"/>
                        </a:spcAft>
                        <a:tabLst>
                          <a:tab pos="533400" algn="l"/>
                        </a:tabLst>
                      </a:pPr>
                      <a:r>
                        <a:rPr lang="en-US" sz="900">
                          <a:effectLst/>
                        </a:rPr>
                        <a:t>2</a:t>
                      </a:r>
                      <a:endParaRPr lang="en-US" sz="900">
                        <a:effectLst/>
                        <a:latin typeface="Times New Roman"/>
                        <a:ea typeface="Times New Roman"/>
                      </a:endParaRPr>
                    </a:p>
                  </a:txBody>
                  <a:tcPr marL="49464" marR="49464" marT="0" marB="0"/>
                </a:tc>
                <a:tc>
                  <a:txBody>
                    <a:bodyPr/>
                    <a:lstStyle/>
                    <a:p>
                      <a:pPr marL="0" marR="33655" algn="just">
                        <a:spcBef>
                          <a:spcPts val="0"/>
                        </a:spcBef>
                        <a:spcAft>
                          <a:spcPts val="150"/>
                        </a:spcAft>
                        <a:tabLst>
                          <a:tab pos="533400" algn="l"/>
                        </a:tabLst>
                      </a:pPr>
                      <a:r>
                        <a:rPr lang="en-US" sz="900">
                          <a:effectLst/>
                        </a:rPr>
                        <a:t>1</a:t>
                      </a:r>
                    </a:p>
                    <a:p>
                      <a:pPr marL="0" marR="33655" algn="just">
                        <a:spcBef>
                          <a:spcPts val="0"/>
                        </a:spcBef>
                        <a:spcAft>
                          <a:spcPts val="150"/>
                        </a:spcAft>
                        <a:tabLst>
                          <a:tab pos="533400" algn="l"/>
                        </a:tabLst>
                      </a:pPr>
                      <a:r>
                        <a:rPr lang="en-US" sz="900">
                          <a:effectLst/>
                        </a:rPr>
                        <a:t> </a:t>
                      </a:r>
                    </a:p>
                    <a:p>
                      <a:pPr marL="0" marR="33655" algn="just">
                        <a:spcBef>
                          <a:spcPts val="0"/>
                        </a:spcBef>
                        <a:spcAft>
                          <a:spcPts val="150"/>
                        </a:spcAft>
                        <a:tabLst>
                          <a:tab pos="533400" algn="l"/>
                        </a:tabLst>
                      </a:pPr>
                      <a:r>
                        <a:rPr lang="en-US" sz="900">
                          <a:effectLst/>
                        </a:rPr>
                        <a:t>2</a:t>
                      </a:r>
                      <a:endParaRPr lang="en-US" sz="900">
                        <a:effectLst/>
                        <a:latin typeface="Times New Roman"/>
                        <a:ea typeface="Times New Roman"/>
                      </a:endParaRPr>
                    </a:p>
                  </a:txBody>
                  <a:tcPr marL="49464" marR="49464" marT="0" marB="0"/>
                </a:tc>
                <a:tc>
                  <a:txBody>
                    <a:bodyPr/>
                    <a:lstStyle/>
                    <a:p>
                      <a:pPr marL="0" marR="33655" algn="just">
                        <a:spcBef>
                          <a:spcPts val="0"/>
                        </a:spcBef>
                        <a:spcAft>
                          <a:spcPts val="150"/>
                        </a:spcAft>
                        <a:tabLst>
                          <a:tab pos="533400" algn="l"/>
                        </a:tabLst>
                      </a:pPr>
                      <a:r>
                        <a:rPr lang="en-US" sz="900">
                          <a:effectLst/>
                        </a:rPr>
                        <a:t>1</a:t>
                      </a:r>
                    </a:p>
                    <a:p>
                      <a:pPr marL="0" marR="33655" algn="just">
                        <a:spcBef>
                          <a:spcPts val="0"/>
                        </a:spcBef>
                        <a:spcAft>
                          <a:spcPts val="150"/>
                        </a:spcAft>
                        <a:tabLst>
                          <a:tab pos="533400" algn="l"/>
                        </a:tabLst>
                      </a:pPr>
                      <a:r>
                        <a:rPr lang="en-US" sz="900">
                          <a:effectLst/>
                        </a:rPr>
                        <a:t> </a:t>
                      </a:r>
                    </a:p>
                    <a:p>
                      <a:pPr marL="0" marR="33655" algn="just">
                        <a:spcBef>
                          <a:spcPts val="0"/>
                        </a:spcBef>
                        <a:spcAft>
                          <a:spcPts val="150"/>
                        </a:spcAft>
                        <a:tabLst>
                          <a:tab pos="533400" algn="l"/>
                        </a:tabLst>
                      </a:pPr>
                      <a:r>
                        <a:rPr lang="en-US" sz="900">
                          <a:effectLst/>
                        </a:rPr>
                        <a:t>2</a:t>
                      </a:r>
                      <a:endParaRPr lang="en-US" sz="900">
                        <a:effectLst/>
                        <a:latin typeface="Times New Roman"/>
                        <a:ea typeface="Times New Roman"/>
                      </a:endParaRPr>
                    </a:p>
                  </a:txBody>
                  <a:tcPr marL="49464" marR="49464" marT="0" marB="0"/>
                </a:tc>
                <a:tc>
                  <a:txBody>
                    <a:bodyPr/>
                    <a:lstStyle/>
                    <a:p>
                      <a:pPr marL="0" marR="33655" algn="just">
                        <a:spcBef>
                          <a:spcPts val="0"/>
                        </a:spcBef>
                        <a:spcAft>
                          <a:spcPts val="150"/>
                        </a:spcAft>
                        <a:tabLst>
                          <a:tab pos="533400" algn="l"/>
                        </a:tabLst>
                      </a:pPr>
                      <a:r>
                        <a:rPr lang="en-US" sz="900">
                          <a:effectLst/>
                        </a:rPr>
                        <a:t>1</a:t>
                      </a:r>
                    </a:p>
                    <a:p>
                      <a:pPr marL="0" marR="33655" algn="just">
                        <a:spcBef>
                          <a:spcPts val="0"/>
                        </a:spcBef>
                        <a:spcAft>
                          <a:spcPts val="150"/>
                        </a:spcAft>
                        <a:tabLst>
                          <a:tab pos="533400" algn="l"/>
                        </a:tabLst>
                      </a:pPr>
                      <a:r>
                        <a:rPr lang="en-US" sz="900">
                          <a:effectLst/>
                        </a:rPr>
                        <a:t> </a:t>
                      </a:r>
                    </a:p>
                    <a:p>
                      <a:pPr marL="0" marR="33655" algn="just">
                        <a:spcBef>
                          <a:spcPts val="0"/>
                        </a:spcBef>
                        <a:spcAft>
                          <a:spcPts val="150"/>
                        </a:spcAft>
                        <a:tabLst>
                          <a:tab pos="533400" algn="l"/>
                        </a:tabLst>
                      </a:pPr>
                      <a:r>
                        <a:rPr lang="en-US" sz="900">
                          <a:effectLst/>
                        </a:rPr>
                        <a:t>2</a:t>
                      </a:r>
                      <a:endParaRPr lang="en-US" sz="900">
                        <a:effectLst/>
                        <a:latin typeface="Times New Roman"/>
                        <a:ea typeface="Times New Roman"/>
                      </a:endParaRPr>
                    </a:p>
                  </a:txBody>
                  <a:tcPr marL="49464" marR="49464" marT="0" marB="0"/>
                </a:tc>
                <a:extLst>
                  <a:ext uri="{0D108BD9-81ED-4DB2-BD59-A6C34878D82A}">
                    <a16:rowId xmlns:a16="http://schemas.microsoft.com/office/drawing/2014/main" xmlns="" val="10007"/>
                  </a:ext>
                </a:extLst>
              </a:tr>
              <a:tr h="447009">
                <a:tc>
                  <a:txBody>
                    <a:bodyPr/>
                    <a:lstStyle/>
                    <a:p>
                      <a:pPr marL="0" marR="33655">
                        <a:spcBef>
                          <a:spcPts val="0"/>
                        </a:spcBef>
                        <a:spcAft>
                          <a:spcPts val="150"/>
                        </a:spcAft>
                        <a:tabLst>
                          <a:tab pos="533400" algn="l"/>
                        </a:tabLst>
                      </a:pPr>
                      <a:r>
                        <a:rPr lang="en-US" sz="900">
                          <a:effectLst/>
                        </a:rPr>
                        <a:t>Cabin Sweepers - </a:t>
                      </a:r>
                      <a:r>
                        <a:rPr lang="en-US" sz="800">
                          <a:effectLst/>
                        </a:rPr>
                        <a:t>2 campers</a:t>
                      </a:r>
                      <a:endParaRPr lang="en-US" sz="900">
                        <a:effectLst/>
                      </a:endParaRPr>
                    </a:p>
                    <a:p>
                      <a:pPr marL="0" marR="33655">
                        <a:spcBef>
                          <a:spcPts val="0"/>
                        </a:spcBef>
                        <a:spcAft>
                          <a:spcPts val="150"/>
                        </a:spcAft>
                        <a:tabLst>
                          <a:tab pos="533400" algn="l"/>
                        </a:tabLst>
                      </a:pPr>
                      <a:r>
                        <a:rPr lang="en-US" sz="600">
                          <a:effectLst/>
                        </a:rPr>
                        <a:t>As needed during the day, but specifically at the end of the day makes sure groups area and community bath room areas are swept.</a:t>
                      </a:r>
                      <a:endParaRPr lang="en-US" sz="900">
                        <a:effectLst/>
                        <a:latin typeface="Times New Roman"/>
                        <a:ea typeface="Times New Roman"/>
                      </a:endParaRPr>
                    </a:p>
                  </a:txBody>
                  <a:tcPr marL="49464" marR="49464" marT="0" marB="0"/>
                </a:tc>
                <a:tc>
                  <a:txBody>
                    <a:bodyPr/>
                    <a:lstStyle/>
                    <a:p>
                      <a:pPr marL="0" marR="33655" algn="just">
                        <a:spcBef>
                          <a:spcPts val="0"/>
                        </a:spcBef>
                        <a:spcAft>
                          <a:spcPts val="150"/>
                        </a:spcAft>
                        <a:tabLst>
                          <a:tab pos="533400" algn="l"/>
                        </a:tabLst>
                      </a:pPr>
                      <a:r>
                        <a:rPr lang="en-US" sz="900">
                          <a:effectLst/>
                        </a:rPr>
                        <a:t>1</a:t>
                      </a:r>
                    </a:p>
                    <a:p>
                      <a:pPr marL="0" marR="33655" algn="just">
                        <a:spcBef>
                          <a:spcPts val="0"/>
                        </a:spcBef>
                        <a:spcAft>
                          <a:spcPts val="150"/>
                        </a:spcAft>
                        <a:tabLst>
                          <a:tab pos="533400" algn="l"/>
                        </a:tabLst>
                      </a:pPr>
                      <a:r>
                        <a:rPr lang="en-US" sz="900">
                          <a:effectLst/>
                        </a:rPr>
                        <a:t> </a:t>
                      </a:r>
                    </a:p>
                    <a:p>
                      <a:pPr marL="0" marR="33655" algn="just">
                        <a:spcBef>
                          <a:spcPts val="0"/>
                        </a:spcBef>
                        <a:spcAft>
                          <a:spcPts val="150"/>
                        </a:spcAft>
                        <a:tabLst>
                          <a:tab pos="533400" algn="l"/>
                        </a:tabLst>
                      </a:pPr>
                      <a:r>
                        <a:rPr lang="en-US" sz="900">
                          <a:effectLst/>
                        </a:rPr>
                        <a:t>2</a:t>
                      </a:r>
                      <a:endParaRPr lang="en-US" sz="900">
                        <a:effectLst/>
                        <a:latin typeface="Times New Roman"/>
                        <a:ea typeface="Times New Roman"/>
                      </a:endParaRPr>
                    </a:p>
                  </a:txBody>
                  <a:tcPr marL="49464" marR="49464" marT="0" marB="0"/>
                </a:tc>
                <a:tc>
                  <a:txBody>
                    <a:bodyPr/>
                    <a:lstStyle/>
                    <a:p>
                      <a:pPr marL="0" marR="33655" algn="just">
                        <a:spcBef>
                          <a:spcPts val="0"/>
                        </a:spcBef>
                        <a:spcAft>
                          <a:spcPts val="150"/>
                        </a:spcAft>
                        <a:tabLst>
                          <a:tab pos="533400" algn="l"/>
                        </a:tabLst>
                      </a:pPr>
                      <a:r>
                        <a:rPr lang="en-US" sz="900">
                          <a:effectLst/>
                        </a:rPr>
                        <a:t>1</a:t>
                      </a:r>
                    </a:p>
                    <a:p>
                      <a:pPr marL="0" marR="33655" algn="just">
                        <a:spcBef>
                          <a:spcPts val="0"/>
                        </a:spcBef>
                        <a:spcAft>
                          <a:spcPts val="150"/>
                        </a:spcAft>
                        <a:tabLst>
                          <a:tab pos="533400" algn="l"/>
                        </a:tabLst>
                      </a:pPr>
                      <a:r>
                        <a:rPr lang="en-US" sz="900">
                          <a:effectLst/>
                        </a:rPr>
                        <a:t> </a:t>
                      </a:r>
                    </a:p>
                    <a:p>
                      <a:pPr marL="0" marR="33655" algn="just">
                        <a:spcBef>
                          <a:spcPts val="0"/>
                        </a:spcBef>
                        <a:spcAft>
                          <a:spcPts val="150"/>
                        </a:spcAft>
                        <a:tabLst>
                          <a:tab pos="533400" algn="l"/>
                        </a:tabLst>
                      </a:pPr>
                      <a:r>
                        <a:rPr lang="en-US" sz="900">
                          <a:effectLst/>
                        </a:rPr>
                        <a:t>2</a:t>
                      </a:r>
                      <a:endParaRPr lang="en-US" sz="900">
                        <a:effectLst/>
                        <a:latin typeface="Times New Roman"/>
                        <a:ea typeface="Times New Roman"/>
                      </a:endParaRPr>
                    </a:p>
                  </a:txBody>
                  <a:tcPr marL="49464" marR="49464" marT="0" marB="0"/>
                </a:tc>
                <a:tc>
                  <a:txBody>
                    <a:bodyPr/>
                    <a:lstStyle/>
                    <a:p>
                      <a:pPr marL="0" marR="33655" algn="just">
                        <a:spcBef>
                          <a:spcPts val="0"/>
                        </a:spcBef>
                        <a:spcAft>
                          <a:spcPts val="150"/>
                        </a:spcAft>
                        <a:tabLst>
                          <a:tab pos="533400" algn="l"/>
                        </a:tabLst>
                      </a:pPr>
                      <a:r>
                        <a:rPr lang="en-US" sz="900">
                          <a:effectLst/>
                        </a:rPr>
                        <a:t>1</a:t>
                      </a:r>
                    </a:p>
                    <a:p>
                      <a:pPr marL="0" marR="33655" algn="just">
                        <a:spcBef>
                          <a:spcPts val="0"/>
                        </a:spcBef>
                        <a:spcAft>
                          <a:spcPts val="150"/>
                        </a:spcAft>
                        <a:tabLst>
                          <a:tab pos="533400" algn="l"/>
                        </a:tabLst>
                      </a:pPr>
                      <a:r>
                        <a:rPr lang="en-US" sz="900">
                          <a:effectLst/>
                        </a:rPr>
                        <a:t> </a:t>
                      </a:r>
                    </a:p>
                    <a:p>
                      <a:pPr marL="0" marR="33655" algn="just">
                        <a:spcBef>
                          <a:spcPts val="0"/>
                        </a:spcBef>
                        <a:spcAft>
                          <a:spcPts val="150"/>
                        </a:spcAft>
                        <a:tabLst>
                          <a:tab pos="533400" algn="l"/>
                        </a:tabLst>
                      </a:pPr>
                      <a:r>
                        <a:rPr lang="en-US" sz="900">
                          <a:effectLst/>
                        </a:rPr>
                        <a:t>2</a:t>
                      </a:r>
                      <a:endParaRPr lang="en-US" sz="900">
                        <a:effectLst/>
                        <a:latin typeface="Times New Roman"/>
                        <a:ea typeface="Times New Roman"/>
                      </a:endParaRPr>
                    </a:p>
                  </a:txBody>
                  <a:tcPr marL="49464" marR="49464" marT="0" marB="0"/>
                </a:tc>
                <a:tc>
                  <a:txBody>
                    <a:bodyPr/>
                    <a:lstStyle/>
                    <a:p>
                      <a:pPr marL="0" marR="33655" algn="just">
                        <a:spcBef>
                          <a:spcPts val="0"/>
                        </a:spcBef>
                        <a:spcAft>
                          <a:spcPts val="150"/>
                        </a:spcAft>
                        <a:tabLst>
                          <a:tab pos="533400" algn="l"/>
                        </a:tabLst>
                      </a:pPr>
                      <a:r>
                        <a:rPr lang="en-US" sz="900">
                          <a:effectLst/>
                        </a:rPr>
                        <a:t>1</a:t>
                      </a:r>
                    </a:p>
                    <a:p>
                      <a:pPr marL="0" marR="33655" algn="just">
                        <a:spcBef>
                          <a:spcPts val="0"/>
                        </a:spcBef>
                        <a:spcAft>
                          <a:spcPts val="150"/>
                        </a:spcAft>
                        <a:tabLst>
                          <a:tab pos="533400" algn="l"/>
                        </a:tabLst>
                      </a:pPr>
                      <a:r>
                        <a:rPr lang="en-US" sz="900">
                          <a:effectLst/>
                        </a:rPr>
                        <a:t> </a:t>
                      </a:r>
                    </a:p>
                    <a:p>
                      <a:pPr marL="0" marR="33655" algn="just">
                        <a:spcBef>
                          <a:spcPts val="0"/>
                        </a:spcBef>
                        <a:spcAft>
                          <a:spcPts val="150"/>
                        </a:spcAft>
                        <a:tabLst>
                          <a:tab pos="533400" algn="l"/>
                        </a:tabLst>
                      </a:pPr>
                      <a:r>
                        <a:rPr lang="en-US" sz="900">
                          <a:effectLst/>
                        </a:rPr>
                        <a:t>2</a:t>
                      </a:r>
                      <a:endParaRPr lang="en-US" sz="900">
                        <a:effectLst/>
                        <a:latin typeface="Times New Roman"/>
                        <a:ea typeface="Times New Roman"/>
                      </a:endParaRPr>
                    </a:p>
                  </a:txBody>
                  <a:tcPr marL="49464" marR="49464" marT="0" marB="0"/>
                </a:tc>
                <a:tc>
                  <a:txBody>
                    <a:bodyPr/>
                    <a:lstStyle/>
                    <a:p>
                      <a:pPr marL="0" marR="33655" algn="just">
                        <a:spcBef>
                          <a:spcPts val="0"/>
                        </a:spcBef>
                        <a:spcAft>
                          <a:spcPts val="150"/>
                        </a:spcAft>
                        <a:tabLst>
                          <a:tab pos="533400" algn="l"/>
                        </a:tabLst>
                      </a:pPr>
                      <a:r>
                        <a:rPr lang="en-US" sz="900">
                          <a:effectLst/>
                        </a:rPr>
                        <a:t>1</a:t>
                      </a:r>
                    </a:p>
                    <a:p>
                      <a:pPr marL="0" marR="33655" algn="just">
                        <a:spcBef>
                          <a:spcPts val="0"/>
                        </a:spcBef>
                        <a:spcAft>
                          <a:spcPts val="150"/>
                        </a:spcAft>
                        <a:tabLst>
                          <a:tab pos="533400" algn="l"/>
                        </a:tabLst>
                      </a:pPr>
                      <a:r>
                        <a:rPr lang="en-US" sz="900">
                          <a:effectLst/>
                        </a:rPr>
                        <a:t> </a:t>
                      </a:r>
                    </a:p>
                    <a:p>
                      <a:pPr marL="0" marR="33655" algn="just">
                        <a:spcBef>
                          <a:spcPts val="0"/>
                        </a:spcBef>
                        <a:spcAft>
                          <a:spcPts val="150"/>
                        </a:spcAft>
                        <a:tabLst>
                          <a:tab pos="533400" algn="l"/>
                        </a:tabLst>
                      </a:pPr>
                      <a:r>
                        <a:rPr lang="en-US" sz="900">
                          <a:effectLst/>
                        </a:rPr>
                        <a:t>2</a:t>
                      </a:r>
                      <a:endParaRPr lang="en-US" sz="900">
                        <a:effectLst/>
                        <a:latin typeface="Times New Roman"/>
                        <a:ea typeface="Times New Roman"/>
                      </a:endParaRPr>
                    </a:p>
                  </a:txBody>
                  <a:tcPr marL="49464" marR="49464" marT="0" marB="0"/>
                </a:tc>
                <a:extLst>
                  <a:ext uri="{0D108BD9-81ED-4DB2-BD59-A6C34878D82A}">
                    <a16:rowId xmlns:a16="http://schemas.microsoft.com/office/drawing/2014/main" xmlns="" val="10008"/>
                  </a:ext>
                </a:extLst>
              </a:tr>
              <a:tr h="659521">
                <a:tc>
                  <a:txBody>
                    <a:bodyPr/>
                    <a:lstStyle/>
                    <a:p>
                      <a:pPr marL="0" marR="33655">
                        <a:spcBef>
                          <a:spcPts val="0"/>
                        </a:spcBef>
                        <a:spcAft>
                          <a:spcPts val="150"/>
                        </a:spcAft>
                        <a:tabLst>
                          <a:tab pos="533400" algn="l"/>
                        </a:tabLst>
                      </a:pPr>
                      <a:r>
                        <a:rPr lang="en-US" sz="900">
                          <a:effectLst/>
                        </a:rPr>
                        <a:t> </a:t>
                      </a:r>
                      <a:endParaRPr lang="en-US" sz="900">
                        <a:effectLst/>
                        <a:latin typeface="Times New Roman"/>
                        <a:ea typeface="Times New Roman"/>
                      </a:endParaRPr>
                    </a:p>
                  </a:txBody>
                  <a:tcPr marL="49464" marR="49464" marT="0" marB="0"/>
                </a:tc>
                <a:tc>
                  <a:txBody>
                    <a:bodyPr/>
                    <a:lstStyle/>
                    <a:p>
                      <a:pPr marL="0" marR="33655" algn="just">
                        <a:spcBef>
                          <a:spcPts val="0"/>
                        </a:spcBef>
                        <a:spcAft>
                          <a:spcPts val="150"/>
                        </a:spcAft>
                        <a:tabLst>
                          <a:tab pos="533400" algn="l"/>
                        </a:tabLst>
                      </a:pPr>
                      <a:r>
                        <a:rPr lang="en-US" sz="900">
                          <a:effectLst/>
                        </a:rPr>
                        <a:t> </a:t>
                      </a:r>
                      <a:endParaRPr lang="en-US" sz="900">
                        <a:effectLst/>
                        <a:latin typeface="Times New Roman"/>
                        <a:ea typeface="Times New Roman"/>
                      </a:endParaRPr>
                    </a:p>
                  </a:txBody>
                  <a:tcPr marL="49464" marR="49464" marT="0" marB="0"/>
                </a:tc>
                <a:tc>
                  <a:txBody>
                    <a:bodyPr/>
                    <a:lstStyle/>
                    <a:p>
                      <a:pPr marL="0" marR="33655" algn="just">
                        <a:spcBef>
                          <a:spcPts val="0"/>
                        </a:spcBef>
                        <a:spcAft>
                          <a:spcPts val="150"/>
                        </a:spcAft>
                        <a:tabLst>
                          <a:tab pos="533400" algn="l"/>
                        </a:tabLst>
                      </a:pPr>
                      <a:r>
                        <a:rPr lang="en-US" sz="900">
                          <a:effectLst/>
                        </a:rPr>
                        <a:t> </a:t>
                      </a:r>
                      <a:endParaRPr lang="en-US" sz="900">
                        <a:effectLst/>
                        <a:latin typeface="Times New Roman"/>
                        <a:ea typeface="Times New Roman"/>
                      </a:endParaRPr>
                    </a:p>
                  </a:txBody>
                  <a:tcPr marL="49464" marR="49464" marT="0" marB="0"/>
                </a:tc>
                <a:tc>
                  <a:txBody>
                    <a:bodyPr/>
                    <a:lstStyle/>
                    <a:p>
                      <a:pPr marL="0" marR="33655" algn="just">
                        <a:spcBef>
                          <a:spcPts val="0"/>
                        </a:spcBef>
                        <a:spcAft>
                          <a:spcPts val="150"/>
                        </a:spcAft>
                        <a:tabLst>
                          <a:tab pos="533400" algn="l"/>
                        </a:tabLst>
                      </a:pPr>
                      <a:r>
                        <a:rPr lang="en-US" sz="900">
                          <a:effectLst/>
                        </a:rPr>
                        <a:t> </a:t>
                      </a:r>
                      <a:endParaRPr lang="en-US" sz="900">
                        <a:effectLst/>
                        <a:latin typeface="Times New Roman"/>
                        <a:ea typeface="Times New Roman"/>
                      </a:endParaRPr>
                    </a:p>
                  </a:txBody>
                  <a:tcPr marL="49464" marR="49464" marT="0" marB="0"/>
                </a:tc>
                <a:tc>
                  <a:txBody>
                    <a:bodyPr/>
                    <a:lstStyle/>
                    <a:p>
                      <a:pPr marL="0" marR="33655" algn="just">
                        <a:spcBef>
                          <a:spcPts val="0"/>
                        </a:spcBef>
                        <a:spcAft>
                          <a:spcPts val="150"/>
                        </a:spcAft>
                        <a:tabLst>
                          <a:tab pos="533400" algn="l"/>
                        </a:tabLst>
                      </a:pPr>
                      <a:r>
                        <a:rPr lang="en-US" sz="900">
                          <a:effectLst/>
                        </a:rPr>
                        <a:t> </a:t>
                      </a:r>
                      <a:endParaRPr lang="en-US" sz="900">
                        <a:effectLst/>
                        <a:latin typeface="Times New Roman"/>
                        <a:ea typeface="Times New Roman"/>
                      </a:endParaRPr>
                    </a:p>
                  </a:txBody>
                  <a:tcPr marL="49464" marR="49464" marT="0" marB="0"/>
                </a:tc>
                <a:tc>
                  <a:txBody>
                    <a:bodyPr/>
                    <a:lstStyle/>
                    <a:p>
                      <a:pPr marL="0" marR="33655" algn="just">
                        <a:spcBef>
                          <a:spcPts val="0"/>
                        </a:spcBef>
                        <a:spcAft>
                          <a:spcPts val="150"/>
                        </a:spcAft>
                        <a:tabLst>
                          <a:tab pos="533400" algn="l"/>
                        </a:tabLst>
                      </a:pPr>
                      <a:r>
                        <a:rPr lang="en-US" sz="900" dirty="0">
                          <a:effectLst/>
                        </a:rPr>
                        <a:t> </a:t>
                      </a:r>
                      <a:endParaRPr lang="en-US" sz="900" dirty="0">
                        <a:effectLst/>
                        <a:latin typeface="Times New Roman"/>
                        <a:ea typeface="Times New Roman"/>
                      </a:endParaRPr>
                    </a:p>
                  </a:txBody>
                  <a:tcPr marL="49464" marR="49464" marT="0" marB="0"/>
                </a:tc>
                <a:extLst>
                  <a:ext uri="{0D108BD9-81ED-4DB2-BD59-A6C34878D82A}">
                    <a16:rowId xmlns:a16="http://schemas.microsoft.com/office/drawing/2014/main" xmlns="" val="10009"/>
                  </a:ext>
                </a:extLst>
              </a:tr>
            </a:tbl>
          </a:graphicData>
        </a:graphic>
      </p:graphicFrame>
      <p:sp>
        <p:nvSpPr>
          <p:cNvPr id="6" name="Rectangle 1"/>
          <p:cNvSpPr>
            <a:spLocks noChangeArrowheads="1"/>
          </p:cNvSpPr>
          <p:nvPr/>
        </p:nvSpPr>
        <p:spPr bwMode="auto">
          <a:xfrm>
            <a:off x="2275490" y="5562600"/>
            <a:ext cx="5204373"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tabLst>
                <a:tab pos="533400" algn="l"/>
              </a:tabLst>
              <a:defRPr>
                <a:solidFill>
                  <a:schemeClr val="tx1"/>
                </a:solidFill>
                <a:latin typeface="Arial" pitchFamily="34" charset="0"/>
                <a:cs typeface="Arial" pitchFamily="34" charset="0"/>
              </a:defRPr>
            </a:lvl1pPr>
            <a:lvl2pPr fontAlgn="base">
              <a:spcBef>
                <a:spcPct val="0"/>
              </a:spcBef>
              <a:spcAft>
                <a:spcPct val="0"/>
              </a:spcAft>
              <a:tabLst>
                <a:tab pos="533400" algn="l"/>
              </a:tabLst>
              <a:defRPr>
                <a:solidFill>
                  <a:schemeClr val="tx1"/>
                </a:solidFill>
                <a:latin typeface="Arial" pitchFamily="34" charset="0"/>
                <a:cs typeface="Arial" pitchFamily="34" charset="0"/>
              </a:defRPr>
            </a:lvl2pPr>
            <a:lvl3pPr fontAlgn="base">
              <a:spcBef>
                <a:spcPct val="0"/>
              </a:spcBef>
              <a:spcAft>
                <a:spcPct val="0"/>
              </a:spcAft>
              <a:tabLst>
                <a:tab pos="533400" algn="l"/>
              </a:tabLst>
              <a:defRPr>
                <a:solidFill>
                  <a:schemeClr val="tx1"/>
                </a:solidFill>
                <a:latin typeface="Arial" pitchFamily="34" charset="0"/>
                <a:cs typeface="Arial" pitchFamily="34" charset="0"/>
              </a:defRPr>
            </a:lvl3pPr>
            <a:lvl4pPr fontAlgn="base">
              <a:spcBef>
                <a:spcPct val="0"/>
              </a:spcBef>
              <a:spcAft>
                <a:spcPct val="0"/>
              </a:spcAft>
              <a:tabLst>
                <a:tab pos="533400" algn="l"/>
              </a:tabLst>
              <a:defRPr>
                <a:solidFill>
                  <a:schemeClr val="tx1"/>
                </a:solidFill>
                <a:latin typeface="Arial" pitchFamily="34" charset="0"/>
                <a:cs typeface="Arial" pitchFamily="34" charset="0"/>
              </a:defRPr>
            </a:lvl4pPr>
            <a:lvl5pPr fontAlgn="base">
              <a:spcBef>
                <a:spcPct val="0"/>
              </a:spcBef>
              <a:spcAft>
                <a:spcPct val="0"/>
              </a:spcAft>
              <a:tabLst>
                <a:tab pos="533400" algn="l"/>
              </a:tabLst>
              <a:defRPr>
                <a:solidFill>
                  <a:schemeClr val="tx1"/>
                </a:solidFill>
                <a:latin typeface="Arial" pitchFamily="34" charset="0"/>
                <a:cs typeface="Arial" pitchFamily="34" charset="0"/>
              </a:defRPr>
            </a:lvl5pPr>
            <a:lvl6pPr fontAlgn="base">
              <a:spcBef>
                <a:spcPct val="0"/>
              </a:spcBef>
              <a:spcAft>
                <a:spcPct val="0"/>
              </a:spcAft>
              <a:tabLst>
                <a:tab pos="533400" algn="l"/>
              </a:tabLst>
              <a:defRPr>
                <a:solidFill>
                  <a:schemeClr val="tx1"/>
                </a:solidFill>
                <a:latin typeface="Arial" pitchFamily="34" charset="0"/>
                <a:cs typeface="Arial" pitchFamily="34" charset="0"/>
              </a:defRPr>
            </a:lvl6pPr>
            <a:lvl7pPr fontAlgn="base">
              <a:spcBef>
                <a:spcPct val="0"/>
              </a:spcBef>
              <a:spcAft>
                <a:spcPct val="0"/>
              </a:spcAft>
              <a:tabLst>
                <a:tab pos="533400" algn="l"/>
              </a:tabLst>
              <a:defRPr>
                <a:solidFill>
                  <a:schemeClr val="tx1"/>
                </a:solidFill>
                <a:latin typeface="Arial" pitchFamily="34" charset="0"/>
                <a:cs typeface="Arial" pitchFamily="34" charset="0"/>
              </a:defRPr>
            </a:lvl7pPr>
            <a:lvl8pPr fontAlgn="base">
              <a:spcBef>
                <a:spcPct val="0"/>
              </a:spcBef>
              <a:spcAft>
                <a:spcPct val="0"/>
              </a:spcAft>
              <a:tabLst>
                <a:tab pos="533400" algn="l"/>
              </a:tabLst>
              <a:defRPr>
                <a:solidFill>
                  <a:schemeClr val="tx1"/>
                </a:solidFill>
                <a:latin typeface="Arial" pitchFamily="34" charset="0"/>
                <a:cs typeface="Arial" pitchFamily="34" charset="0"/>
              </a:defRPr>
            </a:lvl8pPr>
            <a:lvl9pPr fontAlgn="base">
              <a:spcBef>
                <a:spcPct val="0"/>
              </a:spcBef>
              <a:spcAft>
                <a:spcPct val="0"/>
              </a:spcAft>
              <a:tabLst>
                <a:tab pos="533400" algn="l"/>
              </a:tabLs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tab pos="533400" algn="l"/>
              </a:tabLst>
            </a:pPr>
            <a:r>
              <a:rPr kumimoji="0" lang="en-US" altLang="en-US" sz="1400" b="0" i="0" u="none" strike="noStrike" cap="none" normalizeH="0" baseline="0" dirty="0">
                <a:ln>
                  <a:noFill/>
                </a:ln>
                <a:solidFill>
                  <a:schemeClr val="tx1"/>
                </a:solidFill>
                <a:effectLst/>
                <a:latin typeface="Arial Black" pitchFamily="34" charset="0"/>
                <a:ea typeface="Times New Roman" pitchFamily="18" charset="0"/>
                <a:cs typeface="Arial" pitchFamily="34" charset="0"/>
              </a:rPr>
              <a:t>CABIN KAPER CHART WEEK ____________________</a:t>
            </a:r>
            <a:endParaRPr lang="en-US" altLang="en-US" sz="700" dirty="0"/>
          </a:p>
          <a:p>
            <a:pPr marL="0" marR="0" lvl="0" indent="0" algn="ctr" defTabSz="914400" rtl="0" eaLnBrk="1" fontAlgn="base" latinLnBrk="0" hangingPunct="1">
              <a:lnSpc>
                <a:spcPct val="100000"/>
              </a:lnSpc>
              <a:spcBef>
                <a:spcPct val="0"/>
              </a:spcBef>
              <a:spcAft>
                <a:spcPct val="0"/>
              </a:spcAft>
              <a:buClrTx/>
              <a:buSzTx/>
              <a:buFontTx/>
              <a:buNone/>
              <a:tabLst>
                <a:tab pos="533400" algn="l"/>
              </a:tabLst>
            </a:pPr>
            <a:r>
              <a:rPr kumimoji="0" lang="en-US" altLang="en-US" sz="1300" b="0" i="0" u="none" strike="noStrike" cap="none" normalizeH="0" baseline="0" dirty="0">
                <a:ln>
                  <a:noFill/>
                </a:ln>
                <a:solidFill>
                  <a:schemeClr val="tx1"/>
                </a:solidFill>
                <a:effectLst/>
                <a:latin typeface="Arial Black" pitchFamily="34" charset="0"/>
                <a:ea typeface="Times New Roman" pitchFamily="18" charset="0"/>
                <a:cs typeface="Arial" pitchFamily="34" charset="0"/>
              </a:rPr>
              <a:t>ONE COMMUNITY, ONE FAMILY</a:t>
            </a:r>
            <a:endParaRPr kumimoji="0" lang="en-US" altLang="en-US" sz="700" b="0" i="0" u="none" strike="noStrike" cap="none" normalizeH="0" baseline="0" dirty="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533400" algn="l"/>
              </a:tabLst>
            </a:pPr>
            <a:r>
              <a:rPr kumimoji="0" lang="en-US" altLang="en-US" sz="1400" b="1" i="0" u="none" strike="noStrike" cap="none" normalizeH="0" baseline="0" dirty="0">
                <a:ln>
                  <a:noFill/>
                </a:ln>
                <a:solidFill>
                  <a:schemeClr val="tx1"/>
                </a:solidFill>
                <a:effectLst/>
                <a:latin typeface="Arial" pitchFamily="34" charset="0"/>
                <a:ea typeface="Times New Roman" pitchFamily="18" charset="0"/>
                <a:cs typeface="Arial" pitchFamily="34" charset="0"/>
              </a:rPr>
              <a:t>LEAVE ALL PLACES CLEANER THAN YOU FOUND THEM!!</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42492616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Positive Words</a:t>
            </a: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28600"/>
            <a:ext cx="8458200" cy="647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980837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Examples in action…</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753476"/>
            <a:ext cx="2986519" cy="4535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0200" y="1626957"/>
            <a:ext cx="2286000" cy="4760650"/>
          </a:xfrm>
          <a:prstGeom prst="rect">
            <a:avLst/>
          </a:prstGeom>
        </p:spPr>
      </p:pic>
    </p:spTree>
    <p:extLst>
      <p:ext uri="{BB962C8B-B14F-4D97-AF65-F5344CB8AC3E}">
        <p14:creationId xmlns:p14="http://schemas.microsoft.com/office/powerpoint/2010/main" val="1923719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wipe(down)">
                                      <p:cBhvr>
                                        <p:cTn id="7" dur="500"/>
                                        <p:tgtEl>
                                          <p:spTgt spid="819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PLEASE CLOSE YOUR EYES</a:t>
            </a:r>
          </a:p>
        </p:txBody>
      </p:sp>
      <p:pic>
        <p:nvPicPr>
          <p:cNvPr id="9218" name="Picture 2" descr="C:\Users\H\AppData\Local\Microsoft\Windows\Temporary Internet Files\Content.IE5\OIAEUNAC\Misscalimero140198754565_art[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1981200"/>
            <a:ext cx="4184650" cy="4184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060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circle(in)">
                                      <p:cBhvr>
                                        <p:cTn id="7" dur="20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1676400"/>
            <a:ext cx="4342706" cy="573580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3161953" y="5486400"/>
            <a:ext cx="2895600" cy="461665"/>
          </a:xfrm>
          <a:prstGeom prst="rect">
            <a:avLst/>
          </a:prstGeom>
          <a:noFill/>
        </p:spPr>
        <p:txBody>
          <a:bodyPr wrap="square" rtlCol="0">
            <a:spAutoFit/>
          </a:bodyPr>
          <a:lstStyle/>
          <a:p>
            <a:pPr algn="ctr"/>
            <a:r>
              <a:rPr lang="en-US" sz="2400" dirty="0" smtClean="0"/>
              <a:t>What could happen?</a:t>
            </a:r>
            <a:endParaRPr lang="en-US" sz="2400" dirty="0"/>
          </a:p>
        </p:txBody>
      </p:sp>
    </p:spTree>
    <p:extLst>
      <p:ext uri="{BB962C8B-B14F-4D97-AF65-F5344CB8AC3E}">
        <p14:creationId xmlns:p14="http://schemas.microsoft.com/office/powerpoint/2010/main" val="26333838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descr="http://www.campmenominee.com/templates/CampJoomlaInteriorTemplate/images/interiorLogo.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3400" y="664211"/>
            <a:ext cx="4115308" cy="170432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4" descr="http://www.eagleriver.org/newnav_art/newnav_r2_c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68930" y="1752600"/>
            <a:ext cx="1440399" cy="4572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2" descr="http://www.jcys.org/images/log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860074">
            <a:off x="4846223" y="2762277"/>
            <a:ext cx="1952625" cy="6381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0" descr="http://www.jcys.org/images/campheaders/chh.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42783" y="3276600"/>
            <a:ext cx="4133421" cy="1253961"/>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www.smallfrybasketball.com/themes/tangerine/logo.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5540" y="4357714"/>
            <a:ext cx="4064000" cy="1654556"/>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1696611" y="4357714"/>
            <a:ext cx="2288458" cy="523220"/>
          </a:xfrm>
          <a:prstGeom prst="rect">
            <a:avLst/>
          </a:prstGeom>
          <a:noFill/>
        </p:spPr>
        <p:txBody>
          <a:bodyPr wrap="square" rtlCol="0">
            <a:spAutoFit/>
          </a:bodyPr>
          <a:lstStyle/>
          <a:p>
            <a:r>
              <a:rPr lang="en-US" sz="2800" b="1" dirty="0"/>
              <a:t>  GLENBROOK</a:t>
            </a:r>
          </a:p>
        </p:txBody>
      </p:sp>
      <p:sp>
        <p:nvSpPr>
          <p:cNvPr id="10" name="TextBox 9"/>
          <p:cNvSpPr txBox="1"/>
          <p:nvPr/>
        </p:nvSpPr>
        <p:spPr>
          <a:xfrm>
            <a:off x="6770328" y="2819754"/>
            <a:ext cx="1939955" cy="523220"/>
          </a:xfrm>
          <a:prstGeom prst="rect">
            <a:avLst/>
          </a:prstGeom>
          <a:noFill/>
        </p:spPr>
        <p:txBody>
          <a:bodyPr wrap="none" rtlCol="0">
            <a:spAutoFit/>
          </a:bodyPr>
          <a:lstStyle/>
          <a:p>
            <a:r>
              <a:rPr lang="en-US" sz="2800" b="1" dirty="0"/>
              <a:t>Ingleside, IL</a:t>
            </a:r>
          </a:p>
        </p:txBody>
      </p:sp>
      <p:sp>
        <p:nvSpPr>
          <p:cNvPr id="2" name="TextBox 1"/>
          <p:cNvSpPr txBox="1"/>
          <p:nvPr/>
        </p:nvSpPr>
        <p:spPr>
          <a:xfrm>
            <a:off x="5928703" y="152400"/>
            <a:ext cx="3623204" cy="369332"/>
          </a:xfrm>
          <a:prstGeom prst="rect">
            <a:avLst/>
          </a:prstGeom>
          <a:noFill/>
        </p:spPr>
        <p:txBody>
          <a:bodyPr wrap="square" rtlCol="0">
            <a:spAutoFit/>
          </a:bodyPr>
          <a:lstStyle/>
          <a:p>
            <a:r>
              <a:rPr lang="en-US" dirty="0" smtClean="0"/>
              <a:t>Living in Illinois 1989-1999</a:t>
            </a:r>
            <a:endParaRPr lang="en-US" dirty="0"/>
          </a:p>
        </p:txBody>
      </p:sp>
    </p:spTree>
    <p:extLst>
      <p:ext uri="{BB962C8B-B14F-4D97-AF65-F5344CB8AC3E}">
        <p14:creationId xmlns:p14="http://schemas.microsoft.com/office/powerpoint/2010/main" val="3691489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2050"/>
                                        </p:tgtEl>
                                        <p:attrNameLst>
                                          <p:attrName>style.visibility</p:attrName>
                                        </p:attrNameLst>
                                      </p:cBhvr>
                                      <p:to>
                                        <p:strVal val="visible"/>
                                      </p:to>
                                    </p:set>
                                    <p:animEffect transition="in" filter="fade">
                                      <p:cBhvr>
                                        <p:cTn id="24" dur="1000"/>
                                        <p:tgtEl>
                                          <p:spTgt spid="2050"/>
                                        </p:tgtEl>
                                      </p:cBhvr>
                                    </p:animEffect>
                                    <p:anim calcmode="lin" valueType="num">
                                      <p:cBhvr>
                                        <p:cTn id="25" dur="1000" fill="hold"/>
                                        <p:tgtEl>
                                          <p:spTgt spid="2050"/>
                                        </p:tgtEl>
                                        <p:attrNameLst>
                                          <p:attrName>ppt_x</p:attrName>
                                        </p:attrNameLst>
                                      </p:cBhvr>
                                      <p:tavLst>
                                        <p:tav tm="0">
                                          <p:val>
                                            <p:strVal val="#ppt_x"/>
                                          </p:val>
                                        </p:tav>
                                        <p:tav tm="100000">
                                          <p:val>
                                            <p:strVal val="#ppt_x"/>
                                          </p:val>
                                        </p:tav>
                                      </p:tavLst>
                                    </p:anim>
                                    <p:anim calcmode="lin" valueType="num">
                                      <p:cBhvr>
                                        <p:cTn id="26" dur="1000" fill="hold"/>
                                        <p:tgtEl>
                                          <p:spTgt spid="2050"/>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anim calcmode="lin" valueType="num">
                                      <p:cBhvr>
                                        <p:cTn id="30" dur="1000" fill="hold"/>
                                        <p:tgtEl>
                                          <p:spTgt spid="9"/>
                                        </p:tgtEl>
                                        <p:attrNameLst>
                                          <p:attrName>ppt_x</p:attrName>
                                        </p:attrNameLst>
                                      </p:cBhvr>
                                      <p:tavLst>
                                        <p:tav tm="0">
                                          <p:val>
                                            <p:strVal val="#ppt_x"/>
                                          </p:val>
                                        </p:tav>
                                        <p:tav tm="100000">
                                          <p:val>
                                            <p:strVal val="#ppt_x"/>
                                          </p:val>
                                        </p:tav>
                                      </p:tavLst>
                                    </p:anim>
                                    <p:anim calcmode="lin" valueType="num">
                                      <p:cBhvr>
                                        <p:cTn id="3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Why are the campers misbehaving?</a:t>
            </a:r>
          </a:p>
        </p:txBody>
      </p:sp>
      <p:sp>
        <p:nvSpPr>
          <p:cNvPr id="3" name="TextBox 2"/>
          <p:cNvSpPr txBox="1"/>
          <p:nvPr/>
        </p:nvSpPr>
        <p:spPr>
          <a:xfrm>
            <a:off x="1066800" y="1905000"/>
            <a:ext cx="7086600" cy="830997"/>
          </a:xfrm>
          <a:prstGeom prst="rect">
            <a:avLst/>
          </a:prstGeom>
          <a:noFill/>
        </p:spPr>
        <p:txBody>
          <a:bodyPr wrap="square" rtlCol="0">
            <a:spAutoFit/>
          </a:bodyPr>
          <a:lstStyle/>
          <a:p>
            <a:pPr algn="ctr"/>
            <a:r>
              <a:rPr lang="en-US" sz="4800" dirty="0"/>
              <a:t>What do they really want?  </a:t>
            </a:r>
          </a:p>
        </p:txBody>
      </p:sp>
      <p:sp>
        <p:nvSpPr>
          <p:cNvPr id="4" name="Rectangle 3"/>
          <p:cNvSpPr/>
          <p:nvPr/>
        </p:nvSpPr>
        <p:spPr>
          <a:xfrm>
            <a:off x="1835217" y="3917373"/>
            <a:ext cx="5418150" cy="1323439"/>
          </a:xfrm>
          <a:prstGeom prst="rect">
            <a:avLst/>
          </a:prstGeom>
          <a:noFill/>
        </p:spPr>
        <p:txBody>
          <a:bodyPr wrap="none" lIns="91440" tIns="45720" rIns="91440" bIns="45720">
            <a:spAutoFit/>
          </a:bodyPr>
          <a:lstStyle/>
          <a:p>
            <a:pPr algn="ctr"/>
            <a:r>
              <a:rPr lang="en-US" sz="80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ATTENTION!</a:t>
            </a:r>
          </a:p>
        </p:txBody>
      </p:sp>
    </p:spTree>
    <p:extLst>
      <p:ext uri="{BB962C8B-B14F-4D97-AF65-F5344CB8AC3E}">
        <p14:creationId xmlns:p14="http://schemas.microsoft.com/office/powerpoint/2010/main" val="818326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heel(1)">
                                      <p:cBhvr>
                                        <p:cTn id="12"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1143000"/>
          </a:xfrm>
        </p:spPr>
        <p:txBody>
          <a:bodyPr>
            <a:normAutofit fontScale="90000"/>
          </a:bodyPr>
          <a:lstStyle/>
          <a:p>
            <a:r>
              <a:rPr lang="en-US" sz="6000" dirty="0"/>
              <a:t>THIS IS THE SPECIAL SAUCE</a:t>
            </a:r>
            <a:r>
              <a:rPr lang="en-US" dirty="0"/>
              <a:t/>
            </a:r>
            <a:br>
              <a:rPr lang="en-US" dirty="0"/>
            </a:br>
            <a:endParaRPr lang="en-US" dirty="0"/>
          </a:p>
        </p:txBody>
      </p:sp>
      <p:sp>
        <p:nvSpPr>
          <p:cNvPr id="3" name="TextBox 2"/>
          <p:cNvSpPr txBox="1"/>
          <p:nvPr/>
        </p:nvSpPr>
        <p:spPr>
          <a:xfrm>
            <a:off x="974834" y="1872688"/>
            <a:ext cx="3429000" cy="707886"/>
          </a:xfrm>
          <a:prstGeom prst="rect">
            <a:avLst/>
          </a:prstGeom>
          <a:noFill/>
        </p:spPr>
        <p:txBody>
          <a:bodyPr wrap="square" rtlCol="0">
            <a:spAutoFit/>
          </a:bodyPr>
          <a:lstStyle/>
          <a:p>
            <a:r>
              <a:rPr lang="en-US" sz="4000" b="1" dirty="0">
                <a:solidFill>
                  <a:srgbClr val="FF0000"/>
                </a:solidFill>
              </a:rPr>
              <a:t>CHOICES</a:t>
            </a:r>
          </a:p>
        </p:txBody>
      </p:sp>
      <p:sp>
        <p:nvSpPr>
          <p:cNvPr id="5" name="Rectangle 4"/>
          <p:cNvSpPr/>
          <p:nvPr/>
        </p:nvSpPr>
        <p:spPr>
          <a:xfrm>
            <a:off x="2448910" y="2667000"/>
            <a:ext cx="3657600" cy="1107996"/>
          </a:xfrm>
          <a:prstGeom prst="rect">
            <a:avLst/>
          </a:prstGeom>
        </p:spPr>
        <p:txBody>
          <a:bodyPr wrap="square">
            <a:spAutoFit/>
          </a:bodyPr>
          <a:lstStyle/>
          <a:p>
            <a:r>
              <a:rPr lang="en-US" sz="6600" b="1" dirty="0">
                <a:solidFill>
                  <a:srgbClr val="FF0000"/>
                </a:solidFill>
              </a:rPr>
              <a:t>CHOICES</a:t>
            </a:r>
          </a:p>
        </p:txBody>
      </p:sp>
      <p:sp>
        <p:nvSpPr>
          <p:cNvPr id="6" name="TextBox 5"/>
          <p:cNvSpPr txBox="1"/>
          <p:nvPr/>
        </p:nvSpPr>
        <p:spPr>
          <a:xfrm>
            <a:off x="838200" y="5498811"/>
            <a:ext cx="7772400" cy="584775"/>
          </a:xfrm>
          <a:prstGeom prst="rect">
            <a:avLst/>
          </a:prstGeom>
          <a:noFill/>
        </p:spPr>
        <p:txBody>
          <a:bodyPr wrap="square" rtlCol="0">
            <a:spAutoFit/>
          </a:bodyPr>
          <a:lstStyle/>
          <a:p>
            <a:r>
              <a:rPr lang="en-US" sz="3200" b="1" dirty="0"/>
              <a:t>Staff are in charge, staff frame the choices</a:t>
            </a:r>
          </a:p>
        </p:txBody>
      </p:sp>
      <p:pic>
        <p:nvPicPr>
          <p:cNvPr id="10246" name="Picture 6" descr="C:\Users\H\AppData\Local\Microsoft\Windows\Temporary Internet Files\Content.IE5\P2MCEUYE\secret-sauc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1800" y="1600200"/>
            <a:ext cx="1447800" cy="2413000"/>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4495800" y="4013200"/>
            <a:ext cx="4191000" cy="1446550"/>
          </a:xfrm>
          <a:prstGeom prst="rect">
            <a:avLst/>
          </a:prstGeom>
        </p:spPr>
        <p:txBody>
          <a:bodyPr wrap="square">
            <a:spAutoFit/>
          </a:bodyPr>
          <a:lstStyle/>
          <a:p>
            <a:r>
              <a:rPr lang="en-US" sz="8800" b="1" dirty="0">
                <a:solidFill>
                  <a:srgbClr val="FF0000"/>
                </a:solidFill>
              </a:rPr>
              <a:t>CHOICES</a:t>
            </a:r>
          </a:p>
        </p:txBody>
      </p:sp>
    </p:spTree>
    <p:extLst>
      <p:ext uri="{BB962C8B-B14F-4D97-AF65-F5344CB8AC3E}">
        <p14:creationId xmlns:p14="http://schemas.microsoft.com/office/powerpoint/2010/main" val="3504210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0" end="0"/>
                                            </p:txEl>
                                          </p:spTgt>
                                        </p:tgtEl>
                                        <p:attrNameLst>
                                          <p:attrName>style.visibility</p:attrName>
                                        </p:attrNameLst>
                                      </p:cBhvr>
                                      <p:to>
                                        <p:strVal val="visible"/>
                                      </p:to>
                                    </p:set>
                                    <p:anim calcmode="lin" valueType="num">
                                      <p:cBhvr additive="base">
                                        <p:cTn id="25"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Level I: </a:t>
            </a:r>
            <a:r>
              <a:rPr lang="en-US" dirty="0">
                <a:solidFill>
                  <a:srgbClr val="FF0000"/>
                </a:solidFill>
              </a:rPr>
              <a:t>Redirect</a:t>
            </a:r>
          </a:p>
        </p:txBody>
      </p:sp>
      <p:sp>
        <p:nvSpPr>
          <p:cNvPr id="3" name="Content Placeholder 2"/>
          <p:cNvSpPr>
            <a:spLocks noGrp="1"/>
          </p:cNvSpPr>
          <p:nvPr>
            <p:ph idx="1"/>
          </p:nvPr>
        </p:nvSpPr>
        <p:spPr/>
        <p:txBody>
          <a:bodyPr>
            <a:normAutofit/>
          </a:bodyPr>
          <a:lstStyle/>
          <a:p>
            <a:r>
              <a:rPr lang="en-US" dirty="0"/>
              <a:t>Redirect the child’s focus onto something positive </a:t>
            </a:r>
          </a:p>
          <a:p>
            <a:r>
              <a:rPr lang="en-US" dirty="0">
                <a:solidFill>
                  <a:srgbClr val="FF0000"/>
                </a:solidFill>
              </a:rPr>
              <a:t>Avoid mentioning the negative choice- speak to the desired choice/outcome</a:t>
            </a:r>
          </a:p>
          <a:p>
            <a:r>
              <a:rPr lang="en-US" dirty="0"/>
              <a:t>Once redirected, move forward praising the positive choice (relationship building)</a:t>
            </a:r>
          </a:p>
          <a:p>
            <a:r>
              <a:rPr lang="en-US" dirty="0">
                <a:solidFill>
                  <a:srgbClr val="FF0000"/>
                </a:solidFill>
              </a:rPr>
              <a:t>Child is getting positive attention </a:t>
            </a:r>
          </a:p>
          <a:p>
            <a:r>
              <a:rPr lang="en-US" dirty="0"/>
              <a:t>Other children- ripple impact</a:t>
            </a:r>
          </a:p>
        </p:txBody>
      </p:sp>
    </p:spTree>
    <p:extLst>
      <p:ext uri="{BB962C8B-B14F-4D97-AF65-F5344CB8AC3E}">
        <p14:creationId xmlns:p14="http://schemas.microsoft.com/office/powerpoint/2010/main" val="2533317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Johnny is throwing </a:t>
            </a:r>
            <a:br>
              <a:rPr lang="en-US" dirty="0"/>
            </a:br>
            <a:r>
              <a:rPr lang="en-US" dirty="0"/>
              <a:t>rocks in the creek</a:t>
            </a:r>
          </a:p>
        </p:txBody>
      </p:sp>
      <p:sp>
        <p:nvSpPr>
          <p:cNvPr id="3" name="TextBox 2"/>
          <p:cNvSpPr txBox="1"/>
          <p:nvPr/>
        </p:nvSpPr>
        <p:spPr>
          <a:xfrm>
            <a:off x="5786870" y="5638800"/>
            <a:ext cx="2809009" cy="415498"/>
          </a:xfrm>
          <a:prstGeom prst="rect">
            <a:avLst/>
          </a:prstGeom>
          <a:noFill/>
        </p:spPr>
        <p:txBody>
          <a:bodyPr wrap="square" rtlCol="0">
            <a:spAutoFit/>
          </a:bodyPr>
          <a:lstStyle/>
          <a:p>
            <a:r>
              <a:rPr lang="en-US" sz="2100" b="1" dirty="0"/>
              <a:t>UNDESIRED BEHAVIOR</a:t>
            </a:r>
          </a:p>
        </p:txBody>
      </p:sp>
      <p:pic>
        <p:nvPicPr>
          <p:cNvPr id="1331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76404" y="2057400"/>
            <a:ext cx="3419475" cy="3171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886200"/>
            <a:ext cx="3664262" cy="24384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5533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317"/>
                                        </p:tgtEl>
                                        <p:attrNameLst>
                                          <p:attrName>style.visibility</p:attrName>
                                        </p:attrNameLst>
                                      </p:cBhvr>
                                      <p:to>
                                        <p:strVal val="visible"/>
                                      </p:to>
                                    </p:set>
                                    <p:animEffect transition="in" filter="fade">
                                      <p:cBhvr>
                                        <p:cTn id="7" dur="1000"/>
                                        <p:tgtEl>
                                          <p:spTgt spid="13317"/>
                                        </p:tgtEl>
                                      </p:cBhvr>
                                    </p:animEffect>
                                    <p:anim calcmode="lin" valueType="num">
                                      <p:cBhvr>
                                        <p:cTn id="8" dur="1000" fill="hold"/>
                                        <p:tgtEl>
                                          <p:spTgt spid="13317"/>
                                        </p:tgtEl>
                                        <p:attrNameLst>
                                          <p:attrName>ppt_x</p:attrName>
                                        </p:attrNameLst>
                                      </p:cBhvr>
                                      <p:tavLst>
                                        <p:tav tm="0">
                                          <p:val>
                                            <p:strVal val="#ppt_x"/>
                                          </p:val>
                                        </p:tav>
                                        <p:tav tm="100000">
                                          <p:val>
                                            <p:strVal val="#ppt_x"/>
                                          </p:val>
                                        </p:tav>
                                      </p:tavLst>
                                    </p:anim>
                                    <p:anim calcmode="lin" valueType="num">
                                      <p:cBhvr>
                                        <p:cTn id="9" dur="1000" fill="hold"/>
                                        <p:tgtEl>
                                          <p:spTgt spid="133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3318"/>
                                        </p:tgtEl>
                                        <p:attrNameLst>
                                          <p:attrName>style.visibility</p:attrName>
                                        </p:attrNameLst>
                                      </p:cBhvr>
                                      <p:to>
                                        <p:strVal val="visible"/>
                                      </p:to>
                                    </p:set>
                                    <p:animEffect transition="in" filter="fade">
                                      <p:cBhvr>
                                        <p:cTn id="14" dur="1000"/>
                                        <p:tgtEl>
                                          <p:spTgt spid="13318"/>
                                        </p:tgtEl>
                                      </p:cBhvr>
                                    </p:animEffect>
                                    <p:anim calcmode="lin" valueType="num">
                                      <p:cBhvr>
                                        <p:cTn id="15" dur="1000" fill="hold"/>
                                        <p:tgtEl>
                                          <p:spTgt spid="13318"/>
                                        </p:tgtEl>
                                        <p:attrNameLst>
                                          <p:attrName>ppt_x</p:attrName>
                                        </p:attrNameLst>
                                      </p:cBhvr>
                                      <p:tavLst>
                                        <p:tav tm="0">
                                          <p:val>
                                            <p:strVal val="#ppt_x"/>
                                          </p:val>
                                        </p:tav>
                                        <p:tav tm="100000">
                                          <p:val>
                                            <p:strVal val="#ppt_x"/>
                                          </p:val>
                                        </p:tav>
                                      </p:tavLst>
                                    </p:anim>
                                    <p:anim calcmode="lin" valueType="num">
                                      <p:cBhvr>
                                        <p:cTn id="16" dur="1000" fill="hold"/>
                                        <p:tgtEl>
                                          <p:spTgt spid="1331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74638"/>
            <a:ext cx="9296400" cy="1143000"/>
          </a:xfrm>
        </p:spPr>
        <p:txBody>
          <a:bodyPr>
            <a:normAutofit/>
          </a:bodyPr>
          <a:lstStyle/>
          <a:p>
            <a:r>
              <a:rPr lang="en-US" dirty="0"/>
              <a:t>WHAT DO WE DO NOW?</a:t>
            </a:r>
          </a:p>
        </p:txBody>
      </p:sp>
      <p:pic>
        <p:nvPicPr>
          <p:cNvPr id="14338" name="Picture 2" descr="C:\Users\H\AppData\Local\Microsoft\Windows\Temporary Internet Files\Content.IE5\1YW4EDRA\mepregunto[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7937" y="1828800"/>
            <a:ext cx="4048125" cy="4048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278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338"/>
                                        </p:tgtEl>
                                        <p:attrNameLst>
                                          <p:attrName>style.visibility</p:attrName>
                                        </p:attrNameLst>
                                      </p:cBhvr>
                                      <p:to>
                                        <p:strVal val="visible"/>
                                      </p:to>
                                    </p:set>
                                    <p:animEffect transition="in" filter="fade">
                                      <p:cBhvr>
                                        <p:cTn id="7" dur="1000"/>
                                        <p:tgtEl>
                                          <p:spTgt spid="14338"/>
                                        </p:tgtEl>
                                      </p:cBhvr>
                                    </p:animEffect>
                                    <p:anim calcmode="lin" valueType="num">
                                      <p:cBhvr>
                                        <p:cTn id="8" dur="1000" fill="hold"/>
                                        <p:tgtEl>
                                          <p:spTgt spid="14338"/>
                                        </p:tgtEl>
                                        <p:attrNameLst>
                                          <p:attrName>ppt_x</p:attrName>
                                        </p:attrNameLst>
                                      </p:cBhvr>
                                      <p:tavLst>
                                        <p:tav tm="0">
                                          <p:val>
                                            <p:strVal val="#ppt_x"/>
                                          </p:val>
                                        </p:tav>
                                        <p:tav tm="100000">
                                          <p:val>
                                            <p:strVal val="#ppt_x"/>
                                          </p:val>
                                        </p:tav>
                                      </p:tavLst>
                                    </p:anim>
                                    <p:anim calcmode="lin" valueType="num">
                                      <p:cBhvr>
                                        <p:cTn id="9" dur="1000" fill="hold"/>
                                        <p:tgtEl>
                                          <p:spTgt spid="143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to do when the redirect </a:t>
            </a:r>
            <a:br>
              <a:rPr lang="en-US" dirty="0"/>
            </a:br>
            <a:r>
              <a:rPr lang="en-US" dirty="0"/>
              <a:t>doesn’t work?  </a:t>
            </a:r>
          </a:p>
        </p:txBody>
      </p:sp>
      <p:pic>
        <p:nvPicPr>
          <p:cNvPr id="15362" name="Picture 2" descr="C:\Users\H\AppData\Local\Microsoft\Windows\Temporary Internet Files\Content.IE5\Q3TCWTYX\discipline-plan[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71949" y="2590800"/>
            <a:ext cx="2301240" cy="34275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15363" name="Picture 3" descr="C:\Users\H\AppData\Local\Microsoft\Windows\Temporary Internet Files\Content.IE5\QZPJ3W4R\lost_emoticon[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3054" y="1789975"/>
            <a:ext cx="3047288" cy="25146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5364" name="Picture 4" descr="C:\Users\H\AppData\Local\Microsoft\Windows\Temporary Internet Files\Content.IE5\9ZWK2RCZ\7892737026_e3c01bbd61[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1200" y="4038600"/>
            <a:ext cx="2908808" cy="2133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167776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1109" y="1447800"/>
            <a:ext cx="8115300" cy="1882998"/>
          </a:xfrm>
        </p:spPr>
        <p:txBody>
          <a:bodyPr>
            <a:noAutofit/>
          </a:bodyPr>
          <a:lstStyle/>
          <a:p>
            <a:pPr algn="l"/>
            <a:r>
              <a:rPr lang="en-US" sz="3200" dirty="0"/>
              <a:t>Counselor: “Johnny, you have a choice to make…either </a:t>
            </a:r>
            <a:r>
              <a:rPr lang="en-US" sz="3200" u="sng" dirty="0"/>
              <a:t>‘</a:t>
            </a:r>
            <a:r>
              <a:rPr lang="en-US" sz="3200" u="sng" dirty="0">
                <a:solidFill>
                  <a:srgbClr val="FF0000"/>
                </a:solidFill>
              </a:rPr>
              <a:t>the desired </a:t>
            </a:r>
            <a:r>
              <a:rPr lang="en-US" sz="3200" u="sng" dirty="0" smtClean="0">
                <a:solidFill>
                  <a:srgbClr val="FF0000"/>
                </a:solidFill>
              </a:rPr>
              <a:t>behavior</a:t>
            </a:r>
            <a:r>
              <a:rPr lang="en-US" sz="3200" dirty="0" smtClean="0"/>
              <a:t>’ or </a:t>
            </a:r>
            <a:r>
              <a:rPr lang="en-US" sz="3200" dirty="0"/>
              <a:t>a time out/reflection time” </a:t>
            </a:r>
            <a:br>
              <a:rPr lang="en-US" sz="3200" dirty="0"/>
            </a:br>
            <a:r>
              <a:rPr lang="en-US" sz="3200" dirty="0"/>
              <a:t/>
            </a:r>
            <a:br>
              <a:rPr lang="en-US" sz="3200" dirty="0"/>
            </a:br>
            <a:endParaRPr lang="en-US" sz="3200" dirty="0"/>
          </a:p>
        </p:txBody>
      </p:sp>
      <p:sp>
        <p:nvSpPr>
          <p:cNvPr id="3" name="TextBox 2"/>
          <p:cNvSpPr txBox="1"/>
          <p:nvPr/>
        </p:nvSpPr>
        <p:spPr>
          <a:xfrm>
            <a:off x="1828800" y="408512"/>
            <a:ext cx="5257800" cy="584775"/>
          </a:xfrm>
          <a:prstGeom prst="rect">
            <a:avLst/>
          </a:prstGeom>
          <a:noFill/>
        </p:spPr>
        <p:txBody>
          <a:bodyPr wrap="square" rtlCol="0">
            <a:spAutoFit/>
          </a:bodyPr>
          <a:lstStyle/>
          <a:p>
            <a:pPr algn="ctr"/>
            <a:r>
              <a:rPr lang="en-US" sz="3200" dirty="0"/>
              <a:t>Level II - </a:t>
            </a:r>
            <a:r>
              <a:rPr lang="en-US" sz="3200" dirty="0">
                <a:solidFill>
                  <a:srgbClr val="FF0000"/>
                </a:solidFill>
              </a:rPr>
              <a:t>CHOICES</a:t>
            </a:r>
          </a:p>
        </p:txBody>
      </p:sp>
      <p:sp>
        <p:nvSpPr>
          <p:cNvPr id="4" name="TextBox 3"/>
          <p:cNvSpPr txBox="1"/>
          <p:nvPr/>
        </p:nvSpPr>
        <p:spPr>
          <a:xfrm>
            <a:off x="685800" y="3810000"/>
            <a:ext cx="8001000" cy="1754326"/>
          </a:xfrm>
          <a:prstGeom prst="rect">
            <a:avLst/>
          </a:prstGeom>
          <a:noFill/>
        </p:spPr>
        <p:txBody>
          <a:bodyPr wrap="square" rtlCol="0">
            <a:spAutoFit/>
          </a:bodyPr>
          <a:lstStyle/>
          <a:p>
            <a:r>
              <a:rPr lang="en-US" sz="3600" strike="sngStrike" dirty="0"/>
              <a:t>Never mention the negative behavior</a:t>
            </a:r>
            <a:r>
              <a:rPr lang="en-US" sz="3600" dirty="0"/>
              <a:t>. Focus on the positive… Only give attention to the </a:t>
            </a:r>
            <a:r>
              <a:rPr lang="en-US" sz="3600" dirty="0">
                <a:solidFill>
                  <a:srgbClr val="FF0000"/>
                </a:solidFill>
              </a:rPr>
              <a:t>desired behavior</a:t>
            </a:r>
            <a:r>
              <a:rPr lang="en-US" sz="3600" dirty="0"/>
              <a:t>. </a:t>
            </a:r>
          </a:p>
        </p:txBody>
      </p:sp>
      <p:pic>
        <p:nvPicPr>
          <p:cNvPr id="16388" name="Picture 4" descr="C:\Users\H\AppData\Local\Microsoft\Windows\Temporary Internet Files\Content.IE5\9CQ2PZLU\carlitos-Mr.-Sun[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07000" y="5334000"/>
            <a:ext cx="1279800" cy="1279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1534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FOLLOW THROUGH</a:t>
            </a:r>
          </a:p>
        </p:txBody>
      </p:sp>
      <p:pic>
        <p:nvPicPr>
          <p:cNvPr id="17410" name="Picture 2" descr="C:\Users\H\AppData\Local\Microsoft\Windows\Temporary Internet Files\Content.IE5\2HXXQ92Q\Sports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1406" y="2956889"/>
            <a:ext cx="2016100" cy="2161259"/>
          </a:xfrm>
          <a:prstGeom prst="rect">
            <a:avLst/>
          </a:prstGeom>
          <a:noFill/>
          <a:extLst>
            <a:ext uri="{909E8E84-426E-40DD-AFC4-6F175D3DCCD1}">
              <a14:hiddenFill xmlns:a14="http://schemas.microsoft.com/office/drawing/2010/main">
                <a:solidFill>
                  <a:srgbClr val="FFFFFF"/>
                </a:solidFill>
              </a14:hiddenFill>
            </a:ext>
          </a:extLst>
        </p:spPr>
      </p:pic>
      <p:pic>
        <p:nvPicPr>
          <p:cNvPr id="17411" name="Picture 3" descr="C:\Users\H\AppData\Local\Microsoft\Windows\Temporary Internet Files\Content.IE5\SH2TLBFH\4211930153_869b1a3fda_z[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82917" y="5367840"/>
            <a:ext cx="1905000" cy="1264920"/>
          </a:xfrm>
          <a:prstGeom prst="rect">
            <a:avLst/>
          </a:prstGeom>
          <a:noFill/>
          <a:extLst>
            <a:ext uri="{909E8E84-426E-40DD-AFC4-6F175D3DCCD1}">
              <a14:hiddenFill xmlns:a14="http://schemas.microsoft.com/office/drawing/2010/main">
                <a:solidFill>
                  <a:srgbClr val="FFFFFF"/>
                </a:solidFill>
              </a14:hiddenFill>
            </a:ext>
          </a:extLst>
        </p:spPr>
      </p:pic>
      <p:pic>
        <p:nvPicPr>
          <p:cNvPr id="1741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52907" y="1318426"/>
            <a:ext cx="2476500"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41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9075" y="4940551"/>
            <a:ext cx="2628900" cy="1733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414"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48212" y="3135445"/>
            <a:ext cx="2283270" cy="35634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415"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9075" y="3134745"/>
            <a:ext cx="2771775" cy="1647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416"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729407" y="1099176"/>
            <a:ext cx="1905000" cy="2400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417"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4800" y="1087668"/>
            <a:ext cx="2686050" cy="1704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418" name="Picture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238999" y="3810000"/>
            <a:ext cx="1815877" cy="26162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13307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410"/>
                                        </p:tgtEl>
                                        <p:attrNameLst>
                                          <p:attrName>style.visibility</p:attrName>
                                        </p:attrNameLst>
                                      </p:cBhvr>
                                      <p:to>
                                        <p:strVal val="visible"/>
                                      </p:to>
                                    </p:set>
                                    <p:anim calcmode="lin" valueType="num">
                                      <p:cBhvr additive="base">
                                        <p:cTn id="7" dur="500" fill="hold"/>
                                        <p:tgtEl>
                                          <p:spTgt spid="17410"/>
                                        </p:tgtEl>
                                        <p:attrNameLst>
                                          <p:attrName>ppt_x</p:attrName>
                                        </p:attrNameLst>
                                      </p:cBhvr>
                                      <p:tavLst>
                                        <p:tav tm="0">
                                          <p:val>
                                            <p:strVal val="#ppt_x"/>
                                          </p:val>
                                        </p:tav>
                                        <p:tav tm="100000">
                                          <p:val>
                                            <p:strVal val="#ppt_x"/>
                                          </p:val>
                                        </p:tav>
                                      </p:tavLst>
                                    </p:anim>
                                    <p:anim calcmode="lin" valueType="num">
                                      <p:cBhvr additive="base">
                                        <p:cTn id="8" dur="500" fill="hold"/>
                                        <p:tgtEl>
                                          <p:spTgt spid="174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7413"/>
                                        </p:tgtEl>
                                        <p:attrNameLst>
                                          <p:attrName>style.visibility</p:attrName>
                                        </p:attrNameLst>
                                      </p:cBhvr>
                                      <p:to>
                                        <p:strVal val="visible"/>
                                      </p:to>
                                    </p:set>
                                    <p:anim calcmode="lin" valueType="num">
                                      <p:cBhvr additive="base">
                                        <p:cTn id="13" dur="500" fill="hold"/>
                                        <p:tgtEl>
                                          <p:spTgt spid="17413"/>
                                        </p:tgtEl>
                                        <p:attrNameLst>
                                          <p:attrName>ppt_x</p:attrName>
                                        </p:attrNameLst>
                                      </p:cBhvr>
                                      <p:tavLst>
                                        <p:tav tm="0">
                                          <p:val>
                                            <p:strVal val="#ppt_x"/>
                                          </p:val>
                                        </p:tav>
                                        <p:tav tm="100000">
                                          <p:val>
                                            <p:strVal val="#ppt_x"/>
                                          </p:val>
                                        </p:tav>
                                      </p:tavLst>
                                    </p:anim>
                                    <p:anim calcmode="lin" valueType="num">
                                      <p:cBhvr additive="base">
                                        <p:cTn id="14" dur="500" fill="hold"/>
                                        <p:tgtEl>
                                          <p:spTgt spid="1741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7414"/>
                                        </p:tgtEl>
                                        <p:attrNameLst>
                                          <p:attrName>style.visibility</p:attrName>
                                        </p:attrNameLst>
                                      </p:cBhvr>
                                      <p:to>
                                        <p:strVal val="visible"/>
                                      </p:to>
                                    </p:set>
                                    <p:anim calcmode="lin" valueType="num">
                                      <p:cBhvr additive="base">
                                        <p:cTn id="19" dur="500" fill="hold"/>
                                        <p:tgtEl>
                                          <p:spTgt spid="17414"/>
                                        </p:tgtEl>
                                        <p:attrNameLst>
                                          <p:attrName>ppt_x</p:attrName>
                                        </p:attrNameLst>
                                      </p:cBhvr>
                                      <p:tavLst>
                                        <p:tav tm="0">
                                          <p:val>
                                            <p:strVal val="#ppt_x"/>
                                          </p:val>
                                        </p:tav>
                                        <p:tav tm="100000">
                                          <p:val>
                                            <p:strVal val="#ppt_x"/>
                                          </p:val>
                                        </p:tav>
                                      </p:tavLst>
                                    </p:anim>
                                    <p:anim calcmode="lin" valueType="num">
                                      <p:cBhvr additive="base">
                                        <p:cTn id="20" dur="500" fill="hold"/>
                                        <p:tgtEl>
                                          <p:spTgt spid="1741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7416"/>
                                        </p:tgtEl>
                                        <p:attrNameLst>
                                          <p:attrName>style.visibility</p:attrName>
                                        </p:attrNameLst>
                                      </p:cBhvr>
                                      <p:to>
                                        <p:strVal val="visible"/>
                                      </p:to>
                                    </p:set>
                                    <p:anim calcmode="lin" valueType="num">
                                      <p:cBhvr additive="base">
                                        <p:cTn id="25" dur="500" fill="hold"/>
                                        <p:tgtEl>
                                          <p:spTgt spid="17416"/>
                                        </p:tgtEl>
                                        <p:attrNameLst>
                                          <p:attrName>ppt_x</p:attrName>
                                        </p:attrNameLst>
                                      </p:cBhvr>
                                      <p:tavLst>
                                        <p:tav tm="0">
                                          <p:val>
                                            <p:strVal val="#ppt_x"/>
                                          </p:val>
                                        </p:tav>
                                        <p:tav tm="100000">
                                          <p:val>
                                            <p:strVal val="#ppt_x"/>
                                          </p:val>
                                        </p:tav>
                                      </p:tavLst>
                                    </p:anim>
                                    <p:anim calcmode="lin" valueType="num">
                                      <p:cBhvr additive="base">
                                        <p:cTn id="26" dur="500" fill="hold"/>
                                        <p:tgtEl>
                                          <p:spTgt spid="1741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7415"/>
                                        </p:tgtEl>
                                        <p:attrNameLst>
                                          <p:attrName>style.visibility</p:attrName>
                                        </p:attrNameLst>
                                      </p:cBhvr>
                                      <p:to>
                                        <p:strVal val="visible"/>
                                      </p:to>
                                    </p:set>
                                    <p:anim calcmode="lin" valueType="num">
                                      <p:cBhvr additive="base">
                                        <p:cTn id="31" dur="500" fill="hold"/>
                                        <p:tgtEl>
                                          <p:spTgt spid="17415"/>
                                        </p:tgtEl>
                                        <p:attrNameLst>
                                          <p:attrName>ppt_x</p:attrName>
                                        </p:attrNameLst>
                                      </p:cBhvr>
                                      <p:tavLst>
                                        <p:tav tm="0">
                                          <p:val>
                                            <p:strVal val="#ppt_x"/>
                                          </p:val>
                                        </p:tav>
                                        <p:tav tm="100000">
                                          <p:val>
                                            <p:strVal val="#ppt_x"/>
                                          </p:val>
                                        </p:tav>
                                      </p:tavLst>
                                    </p:anim>
                                    <p:anim calcmode="lin" valueType="num">
                                      <p:cBhvr additive="base">
                                        <p:cTn id="32" dur="500" fill="hold"/>
                                        <p:tgtEl>
                                          <p:spTgt spid="1741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7412"/>
                                        </p:tgtEl>
                                        <p:attrNameLst>
                                          <p:attrName>style.visibility</p:attrName>
                                        </p:attrNameLst>
                                      </p:cBhvr>
                                      <p:to>
                                        <p:strVal val="visible"/>
                                      </p:to>
                                    </p:set>
                                    <p:anim calcmode="lin" valueType="num">
                                      <p:cBhvr additive="base">
                                        <p:cTn id="37" dur="500" fill="hold"/>
                                        <p:tgtEl>
                                          <p:spTgt spid="17412"/>
                                        </p:tgtEl>
                                        <p:attrNameLst>
                                          <p:attrName>ppt_x</p:attrName>
                                        </p:attrNameLst>
                                      </p:cBhvr>
                                      <p:tavLst>
                                        <p:tav tm="0">
                                          <p:val>
                                            <p:strVal val="#ppt_x"/>
                                          </p:val>
                                        </p:tav>
                                        <p:tav tm="100000">
                                          <p:val>
                                            <p:strVal val="#ppt_x"/>
                                          </p:val>
                                        </p:tav>
                                      </p:tavLst>
                                    </p:anim>
                                    <p:anim calcmode="lin" valueType="num">
                                      <p:cBhvr additive="base">
                                        <p:cTn id="38" dur="500" fill="hold"/>
                                        <p:tgtEl>
                                          <p:spTgt spid="17412"/>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7417"/>
                                        </p:tgtEl>
                                        <p:attrNameLst>
                                          <p:attrName>style.visibility</p:attrName>
                                        </p:attrNameLst>
                                      </p:cBhvr>
                                      <p:to>
                                        <p:strVal val="visible"/>
                                      </p:to>
                                    </p:set>
                                    <p:anim calcmode="lin" valueType="num">
                                      <p:cBhvr additive="base">
                                        <p:cTn id="43" dur="500" fill="hold"/>
                                        <p:tgtEl>
                                          <p:spTgt spid="17417"/>
                                        </p:tgtEl>
                                        <p:attrNameLst>
                                          <p:attrName>ppt_x</p:attrName>
                                        </p:attrNameLst>
                                      </p:cBhvr>
                                      <p:tavLst>
                                        <p:tav tm="0">
                                          <p:val>
                                            <p:strVal val="#ppt_x"/>
                                          </p:val>
                                        </p:tav>
                                        <p:tav tm="100000">
                                          <p:val>
                                            <p:strVal val="#ppt_x"/>
                                          </p:val>
                                        </p:tav>
                                      </p:tavLst>
                                    </p:anim>
                                    <p:anim calcmode="lin" valueType="num">
                                      <p:cBhvr additive="base">
                                        <p:cTn id="44" dur="500" fill="hold"/>
                                        <p:tgtEl>
                                          <p:spTgt spid="17417"/>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7418"/>
                                        </p:tgtEl>
                                        <p:attrNameLst>
                                          <p:attrName>style.visibility</p:attrName>
                                        </p:attrNameLst>
                                      </p:cBhvr>
                                      <p:to>
                                        <p:strVal val="visible"/>
                                      </p:to>
                                    </p:set>
                                    <p:anim calcmode="lin" valueType="num">
                                      <p:cBhvr additive="base">
                                        <p:cTn id="49" dur="500" fill="hold"/>
                                        <p:tgtEl>
                                          <p:spTgt spid="17418"/>
                                        </p:tgtEl>
                                        <p:attrNameLst>
                                          <p:attrName>ppt_x</p:attrName>
                                        </p:attrNameLst>
                                      </p:cBhvr>
                                      <p:tavLst>
                                        <p:tav tm="0">
                                          <p:val>
                                            <p:strVal val="#ppt_x"/>
                                          </p:val>
                                        </p:tav>
                                        <p:tav tm="100000">
                                          <p:val>
                                            <p:strVal val="#ppt_x"/>
                                          </p:val>
                                        </p:tav>
                                      </p:tavLst>
                                    </p:anim>
                                    <p:anim calcmode="lin" valueType="num">
                                      <p:cBhvr additive="base">
                                        <p:cTn id="50" dur="500" fill="hold"/>
                                        <p:tgtEl>
                                          <p:spTgt spid="174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Any Questions</a:t>
            </a:r>
            <a:r>
              <a:rPr lang="en-US" dirty="0" smtClean="0"/>
              <a:t>??</a:t>
            </a:r>
            <a:br>
              <a:rPr lang="en-US" dirty="0" smtClean="0"/>
            </a:br>
            <a:r>
              <a:rPr lang="en-US" dirty="0" smtClean="0"/>
              <a:t>Thru Level II</a:t>
            </a:r>
            <a:endParaRPr lang="en-US" dirty="0"/>
          </a:p>
        </p:txBody>
      </p:sp>
    </p:spTree>
    <p:extLst>
      <p:ext uri="{BB962C8B-B14F-4D97-AF65-F5344CB8AC3E}">
        <p14:creationId xmlns:p14="http://schemas.microsoft.com/office/powerpoint/2010/main" val="101114704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TextBox 3"/>
          <p:cNvSpPr txBox="1"/>
          <p:nvPr/>
        </p:nvSpPr>
        <p:spPr>
          <a:xfrm>
            <a:off x="838200" y="897791"/>
            <a:ext cx="8001000" cy="3293209"/>
          </a:xfrm>
          <a:prstGeom prst="rect">
            <a:avLst/>
          </a:prstGeom>
          <a:solidFill>
            <a:schemeClr val="bg1"/>
          </a:solidFill>
        </p:spPr>
        <p:txBody>
          <a:bodyPr wrap="square" rtlCol="0">
            <a:spAutoFit/>
          </a:bodyPr>
          <a:lstStyle/>
          <a:p>
            <a:pPr algn="ctr"/>
            <a:r>
              <a:rPr lang="en-US" sz="3600" dirty="0"/>
              <a:t>LEVEL III – </a:t>
            </a:r>
            <a:r>
              <a:rPr lang="en-US" sz="3600" dirty="0">
                <a:solidFill>
                  <a:srgbClr val="FF0000"/>
                </a:solidFill>
              </a:rPr>
              <a:t>Exterior </a:t>
            </a:r>
            <a:r>
              <a:rPr lang="en-US" sz="3600" dirty="0" smtClean="0">
                <a:solidFill>
                  <a:srgbClr val="FF0000"/>
                </a:solidFill>
              </a:rPr>
              <a:t>support</a:t>
            </a:r>
            <a:r>
              <a:rPr lang="en-US" sz="3600" dirty="0">
                <a:solidFill>
                  <a:srgbClr val="FF0000"/>
                </a:solidFill>
              </a:rPr>
              <a:t/>
            </a:r>
            <a:br>
              <a:rPr lang="en-US" sz="3600" dirty="0">
                <a:solidFill>
                  <a:srgbClr val="FF0000"/>
                </a:solidFill>
              </a:rPr>
            </a:br>
            <a:r>
              <a:rPr lang="en-US" sz="2800" dirty="0" smtClean="0">
                <a:solidFill>
                  <a:srgbClr val="FF0000"/>
                </a:solidFill>
              </a:rPr>
              <a:t>-more choices-</a:t>
            </a:r>
            <a:endParaRPr lang="en-US" sz="2800" dirty="0">
              <a:solidFill>
                <a:srgbClr val="FF0000"/>
              </a:solidFill>
            </a:endParaRPr>
          </a:p>
          <a:p>
            <a:endParaRPr lang="en-US" sz="3600" dirty="0"/>
          </a:p>
          <a:p>
            <a:r>
              <a:rPr lang="en-US" sz="3600" dirty="0"/>
              <a:t>Johnny is still throwing rocks in the creek….</a:t>
            </a:r>
          </a:p>
          <a:p>
            <a:endParaRPr lang="en-US" sz="3600" dirty="0"/>
          </a:p>
        </p:txBody>
      </p:sp>
      <p:sp>
        <p:nvSpPr>
          <p:cNvPr id="6" name="TextBox 5"/>
          <p:cNvSpPr txBox="1"/>
          <p:nvPr/>
        </p:nvSpPr>
        <p:spPr>
          <a:xfrm>
            <a:off x="914400" y="4191000"/>
            <a:ext cx="4963391" cy="2277547"/>
          </a:xfrm>
          <a:prstGeom prst="rect">
            <a:avLst/>
          </a:prstGeom>
          <a:noFill/>
        </p:spPr>
        <p:txBody>
          <a:bodyPr wrap="square" rtlCol="0">
            <a:spAutoFit/>
          </a:bodyPr>
          <a:lstStyle/>
          <a:p>
            <a:pPr lvl="0"/>
            <a:r>
              <a:rPr lang="en-US" sz="2400" b="1" dirty="0"/>
              <a:t>Counselor</a:t>
            </a:r>
            <a:r>
              <a:rPr lang="en-US" sz="2400" dirty="0"/>
              <a:t>: </a:t>
            </a:r>
            <a:r>
              <a:rPr lang="en-US" sz="2400" dirty="0" smtClean="0"/>
              <a:t/>
            </a:r>
            <a:br>
              <a:rPr lang="en-US" sz="2400" dirty="0" smtClean="0"/>
            </a:br>
            <a:r>
              <a:rPr lang="en-US" sz="2400" dirty="0" smtClean="0">
                <a:solidFill>
                  <a:srgbClr val="FF0000"/>
                </a:solidFill>
              </a:rPr>
              <a:t>“</a:t>
            </a:r>
            <a:r>
              <a:rPr lang="en-US" sz="2400" dirty="0">
                <a:solidFill>
                  <a:srgbClr val="FF0000"/>
                </a:solidFill>
              </a:rPr>
              <a:t>Johnny, You have a choice to make, either the</a:t>
            </a:r>
            <a:r>
              <a:rPr lang="en-US" sz="2000" dirty="0">
                <a:solidFill>
                  <a:srgbClr val="FF0000"/>
                </a:solidFill>
              </a:rPr>
              <a:t> </a:t>
            </a:r>
            <a:r>
              <a:rPr lang="en-US" sz="2400" dirty="0">
                <a:solidFill>
                  <a:srgbClr val="FF0000"/>
                </a:solidFill>
              </a:rPr>
              <a:t>time out/reflection time or I will radio for Mr. “H” to come discuss this </a:t>
            </a:r>
            <a:r>
              <a:rPr lang="en-US" sz="2400" dirty="0" smtClean="0">
                <a:solidFill>
                  <a:srgbClr val="FF0000"/>
                </a:solidFill>
              </a:rPr>
              <a:t>with </a:t>
            </a:r>
            <a:r>
              <a:rPr lang="en-US" sz="2400" dirty="0">
                <a:solidFill>
                  <a:srgbClr val="FF0000"/>
                </a:solidFill>
              </a:rPr>
              <a:t>you.”</a:t>
            </a:r>
          </a:p>
          <a:p>
            <a:endParaRPr lang="en-US" dirty="0"/>
          </a:p>
        </p:txBody>
      </p:sp>
      <p:pic>
        <p:nvPicPr>
          <p:cNvPr id="1843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3352800"/>
            <a:ext cx="2362200" cy="21911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07672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8435"/>
                                        </p:tgtEl>
                                        <p:attrNameLst>
                                          <p:attrName>style.visibility</p:attrName>
                                        </p:attrNameLst>
                                      </p:cBhvr>
                                      <p:to>
                                        <p:strVal val="visible"/>
                                      </p:to>
                                    </p:set>
                                    <p:anim calcmode="lin" valueType="num">
                                      <p:cBhvr additive="base">
                                        <p:cTn id="13" dur="500" fill="hold"/>
                                        <p:tgtEl>
                                          <p:spTgt spid="18435"/>
                                        </p:tgtEl>
                                        <p:attrNameLst>
                                          <p:attrName>ppt_x</p:attrName>
                                        </p:attrNameLst>
                                      </p:cBhvr>
                                      <p:tavLst>
                                        <p:tav tm="0">
                                          <p:val>
                                            <p:strVal val="#ppt_x"/>
                                          </p:val>
                                        </p:tav>
                                        <p:tav tm="100000">
                                          <p:val>
                                            <p:strVal val="#ppt_x"/>
                                          </p:val>
                                        </p:tav>
                                      </p:tavLst>
                                    </p:anim>
                                    <p:anim calcmode="lin" valueType="num">
                                      <p:cBhvr additive="base">
                                        <p:cTn id="14" dur="500" fill="hold"/>
                                        <p:tgtEl>
                                          <p:spTgt spid="1843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4" descr="C:\Users\H\Desktop\My Documents\ANNUAL LOGOS\2000 Triple C Camp logo.pn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543290" y="157894"/>
            <a:ext cx="5923819" cy="1823306"/>
          </a:xfrm>
          <a:prstGeom prst="rect">
            <a:avLst/>
          </a:prstGeom>
          <a:noFill/>
          <a:extLst>
            <a:ext uri="{909E8E84-426E-40DD-AFC4-6F175D3DCCD1}">
              <a14:hiddenFill xmlns:a14="http://schemas.microsoft.com/office/drawing/2010/main">
                <a:solidFill>
                  <a:srgbClr val="FFFFFF"/>
                </a:solidFill>
              </a14:hiddenFill>
            </a:ext>
          </a:extLst>
        </p:spPr>
      </p:pic>
      <p:pic>
        <p:nvPicPr>
          <p:cNvPr id="215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2913" y="1981200"/>
            <a:ext cx="5394960" cy="2482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07" name="Picture 3" descr="C:\Users\H\Desktop\CAMP COACH\LOGOS\2016 Log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4574345"/>
            <a:ext cx="4414838" cy="1896086"/>
          </a:xfrm>
          <a:prstGeom prst="rect">
            <a:avLst/>
          </a:prstGeom>
          <a:noFill/>
          <a:extLst>
            <a:ext uri="{909E8E84-426E-40DD-AFC4-6F175D3DCCD1}">
              <a14:hiddenFill xmlns:a14="http://schemas.microsoft.com/office/drawing/2010/main">
                <a:solidFill>
                  <a:srgbClr val="FFFFFF"/>
                </a:solidFill>
              </a14:hiddenFill>
            </a:ext>
          </a:extLst>
        </p:spPr>
      </p:pic>
      <p:pic>
        <p:nvPicPr>
          <p:cNvPr id="21508" name="Picture 4" descr="C:\Users\H\Desktop\My Documents\ANNUAL LOGOS\Challenge logo large.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90856" y="4698097"/>
            <a:ext cx="2514343" cy="164858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096000" y="236483"/>
            <a:ext cx="2819400" cy="369332"/>
          </a:xfrm>
          <a:prstGeom prst="rect">
            <a:avLst/>
          </a:prstGeom>
          <a:noFill/>
        </p:spPr>
        <p:txBody>
          <a:bodyPr wrap="square" rtlCol="0">
            <a:spAutoFit/>
          </a:bodyPr>
          <a:lstStyle/>
          <a:p>
            <a:r>
              <a:rPr lang="en-US" dirty="0" smtClean="0"/>
              <a:t>Living in Virginia 1999-2017</a:t>
            </a:r>
            <a:endParaRPr lang="en-US" dirty="0"/>
          </a:p>
        </p:txBody>
      </p:sp>
    </p:spTree>
    <p:extLst>
      <p:ext uri="{BB962C8B-B14F-4D97-AF65-F5344CB8AC3E}">
        <p14:creationId xmlns:p14="http://schemas.microsoft.com/office/powerpoint/2010/main" val="2072914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1508"/>
                                        </p:tgtEl>
                                        <p:attrNameLst>
                                          <p:attrName>style.visibility</p:attrName>
                                        </p:attrNameLst>
                                      </p:cBhvr>
                                      <p:to>
                                        <p:strVal val="visible"/>
                                      </p:to>
                                    </p:set>
                                    <p:animEffect transition="in" filter="barn(inVertical)">
                                      <p:cBhvr>
                                        <p:cTn id="7" dur="500"/>
                                        <p:tgtEl>
                                          <p:spTgt spid="2150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1506"/>
                                        </p:tgtEl>
                                        <p:attrNameLst>
                                          <p:attrName>style.visibility</p:attrName>
                                        </p:attrNameLst>
                                      </p:cBhvr>
                                      <p:to>
                                        <p:strVal val="visible"/>
                                      </p:to>
                                    </p:set>
                                    <p:animEffect transition="in" filter="barn(inVertical)">
                                      <p:cBhvr>
                                        <p:cTn id="12" dur="500"/>
                                        <p:tgtEl>
                                          <p:spTgt spid="2150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1507"/>
                                        </p:tgtEl>
                                        <p:attrNameLst>
                                          <p:attrName>style.visibility</p:attrName>
                                        </p:attrNameLst>
                                      </p:cBhvr>
                                      <p:to>
                                        <p:strVal val="visible"/>
                                      </p:to>
                                    </p:set>
                                    <p:animEffect transition="in" filter="barn(inVertical)">
                                      <p:cBhvr>
                                        <p:cTn id="17" dur="500"/>
                                        <p:tgtEl>
                                          <p:spTgt spid="215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When camper rejoins group</a:t>
            </a:r>
          </a:p>
        </p:txBody>
      </p:sp>
      <p:sp>
        <p:nvSpPr>
          <p:cNvPr id="3" name="TextBox 2"/>
          <p:cNvSpPr txBox="1"/>
          <p:nvPr/>
        </p:nvSpPr>
        <p:spPr>
          <a:xfrm>
            <a:off x="574031" y="1753323"/>
            <a:ext cx="5257800" cy="461665"/>
          </a:xfrm>
          <a:prstGeom prst="rect">
            <a:avLst/>
          </a:prstGeom>
          <a:noFill/>
        </p:spPr>
        <p:txBody>
          <a:bodyPr wrap="square" rtlCol="0">
            <a:spAutoFit/>
          </a:bodyPr>
          <a:lstStyle/>
          <a:p>
            <a:r>
              <a:rPr lang="en-US" sz="2400" dirty="0"/>
              <a:t>Positively reinforce smallest thing</a:t>
            </a:r>
          </a:p>
        </p:txBody>
      </p:sp>
      <p:pic>
        <p:nvPicPr>
          <p:cNvPr id="256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6200" y="2438400"/>
            <a:ext cx="4447890" cy="22239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914400" y="4800600"/>
            <a:ext cx="4191000" cy="1200329"/>
          </a:xfrm>
          <a:prstGeom prst="rect">
            <a:avLst/>
          </a:prstGeom>
          <a:noFill/>
        </p:spPr>
        <p:txBody>
          <a:bodyPr wrap="square" rtlCol="0">
            <a:spAutoFit/>
          </a:bodyPr>
          <a:lstStyle/>
          <a:p>
            <a:r>
              <a:rPr lang="en-US" sz="3600" dirty="0">
                <a:solidFill>
                  <a:srgbClr val="FF0000"/>
                </a:solidFill>
              </a:rPr>
              <a:t>Rebuild </a:t>
            </a:r>
            <a:r>
              <a:rPr lang="en-US" sz="3600" dirty="0" smtClean="0">
                <a:solidFill>
                  <a:srgbClr val="FF0000"/>
                </a:solidFill>
              </a:rPr>
              <a:t>anything</a:t>
            </a:r>
            <a:endParaRPr lang="en-US" sz="3600" dirty="0">
              <a:solidFill>
                <a:srgbClr val="FF0000"/>
              </a:solidFill>
            </a:endParaRPr>
          </a:p>
          <a:p>
            <a:r>
              <a:rPr lang="en-US" sz="3600" dirty="0">
                <a:solidFill>
                  <a:srgbClr val="FF0000"/>
                </a:solidFill>
              </a:rPr>
              <a:t>that has been lost</a:t>
            </a:r>
          </a:p>
        </p:txBody>
      </p:sp>
    </p:spTree>
    <p:extLst>
      <p:ext uri="{BB962C8B-B14F-4D97-AF65-F5344CB8AC3E}">
        <p14:creationId xmlns:p14="http://schemas.microsoft.com/office/powerpoint/2010/main" val="1493579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25602"/>
                                        </p:tgtEl>
                                        <p:attrNameLst>
                                          <p:attrName>style.visibility</p:attrName>
                                        </p:attrNameLst>
                                      </p:cBhvr>
                                      <p:to>
                                        <p:strVal val="visible"/>
                                      </p:to>
                                    </p:set>
                                    <p:animEffect transition="in" filter="circle(in)">
                                      <p:cBhvr>
                                        <p:cTn id="14" dur="2000"/>
                                        <p:tgtEl>
                                          <p:spTgt spid="25602"/>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If two campers are having difficulties??</a:t>
            </a:r>
            <a:endParaRPr lang="en-US"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371600"/>
            <a:ext cx="2619375" cy="1743075"/>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2667000"/>
            <a:ext cx="2143125" cy="2143125"/>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a:extLst/>
        </p:spPr>
      </p:pic>
      <p:sp>
        <p:nvSpPr>
          <p:cNvPr id="3" name="TextBox 2"/>
          <p:cNvSpPr txBox="1"/>
          <p:nvPr/>
        </p:nvSpPr>
        <p:spPr>
          <a:xfrm>
            <a:off x="538162" y="5402363"/>
            <a:ext cx="4419600" cy="369332"/>
          </a:xfrm>
          <a:prstGeom prst="rect">
            <a:avLst/>
          </a:prstGeom>
          <a:noFill/>
        </p:spPr>
        <p:txBody>
          <a:bodyPr wrap="square" rtlCol="0">
            <a:spAutoFit/>
          </a:bodyPr>
          <a:lstStyle/>
          <a:p>
            <a:r>
              <a:rPr lang="en-US" dirty="0" smtClean="0"/>
              <a:t>Allow child who was wronged to speak first</a:t>
            </a:r>
            <a:endParaRPr lang="en-US" dirty="0"/>
          </a:p>
        </p:txBody>
      </p:sp>
      <p:sp>
        <p:nvSpPr>
          <p:cNvPr id="4" name="TextBox 3"/>
          <p:cNvSpPr txBox="1"/>
          <p:nvPr/>
        </p:nvSpPr>
        <p:spPr>
          <a:xfrm>
            <a:off x="-13855" y="4038600"/>
            <a:ext cx="3886200" cy="369332"/>
          </a:xfrm>
          <a:prstGeom prst="rect">
            <a:avLst/>
          </a:prstGeom>
          <a:noFill/>
        </p:spPr>
        <p:txBody>
          <a:bodyPr wrap="square" rtlCol="0">
            <a:spAutoFit/>
          </a:bodyPr>
          <a:lstStyle/>
          <a:p>
            <a:r>
              <a:rPr lang="en-US" dirty="0" smtClean="0"/>
              <a:t>Great kids behaving less than perfectly</a:t>
            </a:r>
            <a:endParaRPr lang="en-US" dirty="0"/>
          </a:p>
        </p:txBody>
      </p:sp>
      <p:pic>
        <p:nvPicPr>
          <p:cNvPr id="1032"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81037" y="4089979"/>
            <a:ext cx="1685925" cy="2714625"/>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a:extLst/>
        </p:spPr>
      </p:pic>
    </p:spTree>
    <p:extLst>
      <p:ext uri="{BB962C8B-B14F-4D97-AF65-F5344CB8AC3E}">
        <p14:creationId xmlns:p14="http://schemas.microsoft.com/office/powerpoint/2010/main" val="3578310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fade">
                                      <p:cBhvr>
                                        <p:cTn id="7" dur="1000"/>
                                        <p:tgtEl>
                                          <p:spTgt spid="1027"/>
                                        </p:tgtEl>
                                      </p:cBhvr>
                                    </p:animEffect>
                                    <p:anim calcmode="lin" valueType="num">
                                      <p:cBhvr>
                                        <p:cTn id="8" dur="1000" fill="hold"/>
                                        <p:tgtEl>
                                          <p:spTgt spid="1027"/>
                                        </p:tgtEl>
                                        <p:attrNameLst>
                                          <p:attrName>ppt_x</p:attrName>
                                        </p:attrNameLst>
                                      </p:cBhvr>
                                      <p:tavLst>
                                        <p:tav tm="0">
                                          <p:val>
                                            <p:strVal val="#ppt_x"/>
                                          </p:val>
                                        </p:tav>
                                        <p:tav tm="100000">
                                          <p:val>
                                            <p:strVal val="#ppt_x"/>
                                          </p:val>
                                        </p:tav>
                                      </p:tavLst>
                                    </p:anim>
                                    <p:anim calcmode="lin" valueType="num">
                                      <p:cBhvr>
                                        <p:cTn id="9" dur="1000" fill="hold"/>
                                        <p:tgtEl>
                                          <p:spTgt spid="10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28"/>
                                        </p:tgtEl>
                                        <p:attrNameLst>
                                          <p:attrName>style.visibility</p:attrName>
                                        </p:attrNameLst>
                                      </p:cBhvr>
                                      <p:to>
                                        <p:strVal val="visible"/>
                                      </p:to>
                                    </p:set>
                                    <p:animEffect transition="in" filter="fade">
                                      <p:cBhvr>
                                        <p:cTn id="14" dur="1000"/>
                                        <p:tgtEl>
                                          <p:spTgt spid="1028"/>
                                        </p:tgtEl>
                                      </p:cBhvr>
                                    </p:animEffect>
                                    <p:anim calcmode="lin" valueType="num">
                                      <p:cBhvr>
                                        <p:cTn id="15" dur="1000" fill="hold"/>
                                        <p:tgtEl>
                                          <p:spTgt spid="1028"/>
                                        </p:tgtEl>
                                        <p:attrNameLst>
                                          <p:attrName>ppt_x</p:attrName>
                                        </p:attrNameLst>
                                      </p:cBhvr>
                                      <p:tavLst>
                                        <p:tav tm="0">
                                          <p:val>
                                            <p:strVal val="#ppt_x"/>
                                          </p:val>
                                        </p:tav>
                                        <p:tav tm="100000">
                                          <p:val>
                                            <p:strVal val="#ppt_x"/>
                                          </p:val>
                                        </p:tav>
                                      </p:tavLst>
                                    </p:anim>
                                    <p:anim calcmode="lin" valueType="num">
                                      <p:cBhvr>
                                        <p:cTn id="16" dur="1000" fill="hold"/>
                                        <p:tgtEl>
                                          <p:spTgt spid="1028"/>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032"/>
                                        </p:tgtEl>
                                        <p:attrNameLst>
                                          <p:attrName>style.visibility</p:attrName>
                                        </p:attrNameLst>
                                      </p:cBhvr>
                                      <p:to>
                                        <p:strVal val="visible"/>
                                      </p:to>
                                    </p:set>
                                    <p:animEffect transition="in" filter="fade">
                                      <p:cBhvr>
                                        <p:cTn id="26" dur="1000"/>
                                        <p:tgtEl>
                                          <p:spTgt spid="1032"/>
                                        </p:tgtEl>
                                      </p:cBhvr>
                                    </p:animEffect>
                                    <p:anim calcmode="lin" valueType="num">
                                      <p:cBhvr>
                                        <p:cTn id="27" dur="1000" fill="hold"/>
                                        <p:tgtEl>
                                          <p:spTgt spid="1032"/>
                                        </p:tgtEl>
                                        <p:attrNameLst>
                                          <p:attrName>ppt_x</p:attrName>
                                        </p:attrNameLst>
                                      </p:cBhvr>
                                      <p:tavLst>
                                        <p:tav tm="0">
                                          <p:val>
                                            <p:strVal val="#ppt_x"/>
                                          </p:val>
                                        </p:tav>
                                        <p:tav tm="100000">
                                          <p:val>
                                            <p:strVal val="#ppt_x"/>
                                          </p:val>
                                        </p:tav>
                                      </p:tavLst>
                                    </p:anim>
                                    <p:anim calcmode="lin" valueType="num">
                                      <p:cBhvr>
                                        <p:cTn id="28" dur="1000" fill="hold"/>
                                        <p:tgtEl>
                                          <p:spTgt spid="1032"/>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143000"/>
          </a:xfrm>
        </p:spPr>
        <p:txBody>
          <a:bodyPr>
            <a:normAutofit fontScale="90000"/>
          </a:bodyPr>
          <a:lstStyle/>
          <a:p>
            <a:r>
              <a:rPr lang="en-US" dirty="0" smtClean="0">
                <a:solidFill>
                  <a:srgbClr val="FF0000"/>
                </a:solidFill>
              </a:rPr>
              <a:t>Physical placement in meeting </a:t>
            </a:r>
            <a:br>
              <a:rPr lang="en-US" dirty="0" smtClean="0">
                <a:solidFill>
                  <a:srgbClr val="FF0000"/>
                </a:solidFill>
              </a:rPr>
            </a:br>
            <a:r>
              <a:rPr lang="en-US" dirty="0" smtClean="0">
                <a:solidFill>
                  <a:srgbClr val="FF0000"/>
                </a:solidFill>
              </a:rPr>
              <a:t>is critical…be intentional</a:t>
            </a:r>
            <a:endParaRPr lang="en-US" dirty="0">
              <a:solidFill>
                <a:srgbClr val="FF0000"/>
              </a:solidFill>
            </a:endParaRPr>
          </a:p>
        </p:txBody>
      </p:sp>
      <p:sp>
        <p:nvSpPr>
          <p:cNvPr id="3" name="TextBox 2"/>
          <p:cNvSpPr txBox="1"/>
          <p:nvPr/>
        </p:nvSpPr>
        <p:spPr>
          <a:xfrm>
            <a:off x="1752600" y="2895600"/>
            <a:ext cx="5334000" cy="369332"/>
          </a:xfrm>
          <a:prstGeom prst="rect">
            <a:avLst/>
          </a:prstGeom>
          <a:noFill/>
        </p:spPr>
        <p:txBody>
          <a:bodyPr wrap="square" rtlCol="0">
            <a:spAutoFit/>
          </a:bodyPr>
          <a:lstStyle/>
          <a:p>
            <a:r>
              <a:rPr lang="en-US" dirty="0" smtClean="0"/>
              <a:t>Sometimes our agreement is to disagree</a:t>
            </a:r>
            <a:endParaRPr lang="en-US" dirty="0"/>
          </a:p>
        </p:txBody>
      </p:sp>
      <p:sp>
        <p:nvSpPr>
          <p:cNvPr id="4" name="Rectangle 3"/>
          <p:cNvSpPr/>
          <p:nvPr/>
        </p:nvSpPr>
        <p:spPr>
          <a:xfrm>
            <a:off x="1752600" y="2526268"/>
            <a:ext cx="5877186" cy="369332"/>
          </a:xfrm>
          <a:prstGeom prst="rect">
            <a:avLst/>
          </a:prstGeom>
        </p:spPr>
        <p:txBody>
          <a:bodyPr wrap="none">
            <a:spAutoFit/>
          </a:bodyPr>
          <a:lstStyle/>
          <a:p>
            <a:r>
              <a:rPr lang="en-US" dirty="0" smtClean="0"/>
              <a:t>Try to come </a:t>
            </a:r>
            <a:r>
              <a:rPr lang="en-US" dirty="0"/>
              <a:t>to </a:t>
            </a:r>
            <a:r>
              <a:rPr lang="en-US" dirty="0" smtClean="0"/>
              <a:t>agreement where campers can work together</a:t>
            </a:r>
            <a:endParaRPr lang="en-US" dirty="0"/>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05400" y="3429000"/>
            <a:ext cx="3657600" cy="274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43890" y="3835025"/>
            <a:ext cx="2618509" cy="1931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76557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077"/>
                                        </p:tgtEl>
                                        <p:attrNameLst>
                                          <p:attrName>style.visibility</p:attrName>
                                        </p:attrNameLst>
                                      </p:cBhvr>
                                      <p:to>
                                        <p:strVal val="visible"/>
                                      </p:to>
                                    </p:set>
                                    <p:animEffect transition="in" filter="fade">
                                      <p:cBhvr>
                                        <p:cTn id="7" dur="1000"/>
                                        <p:tgtEl>
                                          <p:spTgt spid="3077"/>
                                        </p:tgtEl>
                                      </p:cBhvr>
                                    </p:animEffect>
                                    <p:anim calcmode="lin" valueType="num">
                                      <p:cBhvr>
                                        <p:cTn id="8" dur="1000" fill="hold"/>
                                        <p:tgtEl>
                                          <p:spTgt spid="3077"/>
                                        </p:tgtEl>
                                        <p:attrNameLst>
                                          <p:attrName>ppt_x</p:attrName>
                                        </p:attrNameLst>
                                      </p:cBhvr>
                                      <p:tavLst>
                                        <p:tav tm="0">
                                          <p:val>
                                            <p:strVal val="#ppt_x"/>
                                          </p:val>
                                        </p:tav>
                                        <p:tav tm="100000">
                                          <p:val>
                                            <p:strVal val="#ppt_x"/>
                                          </p:val>
                                        </p:tav>
                                      </p:tavLst>
                                    </p:anim>
                                    <p:anim calcmode="lin" valueType="num">
                                      <p:cBhvr>
                                        <p:cTn id="9" dur="1000" fill="hold"/>
                                        <p:tgtEl>
                                          <p:spTgt spid="307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fade">
                                      <p:cBhvr>
                                        <p:cTn id="12" dur="1000"/>
                                        <p:tgtEl>
                                          <p:spTgt spid="3074"/>
                                        </p:tgtEl>
                                      </p:cBhvr>
                                    </p:animEffect>
                                    <p:anim calcmode="lin" valueType="num">
                                      <p:cBhvr>
                                        <p:cTn id="13" dur="1000" fill="hold"/>
                                        <p:tgtEl>
                                          <p:spTgt spid="3074"/>
                                        </p:tgtEl>
                                        <p:attrNameLst>
                                          <p:attrName>ppt_x</p:attrName>
                                        </p:attrNameLst>
                                      </p:cBhvr>
                                      <p:tavLst>
                                        <p:tav tm="0">
                                          <p:val>
                                            <p:strVal val="#ppt_x"/>
                                          </p:val>
                                        </p:tav>
                                        <p:tav tm="100000">
                                          <p:val>
                                            <p:strVal val="#ppt_x"/>
                                          </p:val>
                                        </p:tav>
                                      </p:tavLst>
                                    </p:anim>
                                    <p:anim calcmode="lin" valueType="num">
                                      <p:cBhvr>
                                        <p:cTn id="14"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Entire group struggling</a:t>
            </a:r>
            <a:br>
              <a:rPr lang="en-US" dirty="0" smtClean="0"/>
            </a:br>
            <a:endParaRPr lang="en-US" sz="3600" dirty="0"/>
          </a:p>
        </p:txBody>
      </p:sp>
      <p:sp>
        <p:nvSpPr>
          <p:cNvPr id="3" name="TextBox 2"/>
          <p:cNvSpPr txBox="1"/>
          <p:nvPr/>
        </p:nvSpPr>
        <p:spPr>
          <a:xfrm>
            <a:off x="1534886" y="861557"/>
            <a:ext cx="6172200" cy="369332"/>
          </a:xfrm>
          <a:prstGeom prst="rect">
            <a:avLst/>
          </a:prstGeom>
          <a:noFill/>
        </p:spPr>
        <p:txBody>
          <a:bodyPr wrap="square" rtlCol="0">
            <a:spAutoFit/>
          </a:bodyPr>
          <a:lstStyle/>
          <a:p>
            <a:pPr algn="ctr"/>
            <a:r>
              <a:rPr lang="en-US" dirty="0"/>
              <a:t>(mostly listening issues and frustrated Counselors)</a:t>
            </a:r>
          </a:p>
        </p:txBody>
      </p:sp>
      <p:pic>
        <p:nvPicPr>
          <p:cNvPr id="2052" name="Picture 4" descr="C:\Users\H\Pictures\GAP PICS\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599" y="1224849"/>
            <a:ext cx="4551003" cy="341312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2053" name="Picture 5" descr="C:\Users\H\Pictures\GAP PICS\1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38543" y="3352800"/>
            <a:ext cx="4267357" cy="32004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1549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 calcmode="lin" valueType="num">
                                      <p:cBhvr additive="base">
                                        <p:cTn id="7" dur="500" fill="hold"/>
                                        <p:tgtEl>
                                          <p:spTgt spid="2052"/>
                                        </p:tgtEl>
                                        <p:attrNameLst>
                                          <p:attrName>ppt_x</p:attrName>
                                        </p:attrNameLst>
                                      </p:cBhvr>
                                      <p:tavLst>
                                        <p:tav tm="0">
                                          <p:val>
                                            <p:strVal val="#ppt_x"/>
                                          </p:val>
                                        </p:tav>
                                        <p:tav tm="100000">
                                          <p:val>
                                            <p:strVal val="#ppt_x"/>
                                          </p:val>
                                        </p:tav>
                                      </p:tavLst>
                                    </p:anim>
                                    <p:anim calcmode="lin" valueType="num">
                                      <p:cBhvr additive="base">
                                        <p:cTn id="8" dur="500" fill="hold"/>
                                        <p:tgtEl>
                                          <p:spTgt spid="205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53"/>
                                        </p:tgtEl>
                                        <p:attrNameLst>
                                          <p:attrName>style.visibility</p:attrName>
                                        </p:attrNameLst>
                                      </p:cBhvr>
                                      <p:to>
                                        <p:strVal val="visible"/>
                                      </p:to>
                                    </p:set>
                                    <p:anim calcmode="lin" valueType="num">
                                      <p:cBhvr additive="base">
                                        <p:cTn id="13" dur="500" fill="hold"/>
                                        <p:tgtEl>
                                          <p:spTgt spid="2053"/>
                                        </p:tgtEl>
                                        <p:attrNameLst>
                                          <p:attrName>ppt_x</p:attrName>
                                        </p:attrNameLst>
                                      </p:cBhvr>
                                      <p:tavLst>
                                        <p:tav tm="0">
                                          <p:val>
                                            <p:strVal val="#ppt_x"/>
                                          </p:val>
                                        </p:tav>
                                        <p:tav tm="100000">
                                          <p:val>
                                            <p:strVal val="#ppt_x"/>
                                          </p:val>
                                        </p:tav>
                                      </p:tavLst>
                                    </p:anim>
                                    <p:anim calcmode="lin" valueType="num">
                                      <p:cBhvr additive="base">
                                        <p:cTn id="14" dur="500" fill="hold"/>
                                        <p:tgtEl>
                                          <p:spTgt spid="205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HANDS ON ISSUE</a:t>
            </a:r>
            <a:endParaRPr lang="en-US" dirty="0"/>
          </a:p>
        </p:txBody>
      </p:sp>
      <p:sp>
        <p:nvSpPr>
          <p:cNvPr id="3" name="TextBox 2"/>
          <p:cNvSpPr txBox="1"/>
          <p:nvPr/>
        </p:nvSpPr>
        <p:spPr>
          <a:xfrm>
            <a:off x="1066800" y="1524000"/>
            <a:ext cx="7162800" cy="1815882"/>
          </a:xfrm>
          <a:prstGeom prst="rect">
            <a:avLst/>
          </a:prstGeom>
          <a:noFill/>
        </p:spPr>
        <p:txBody>
          <a:bodyPr wrap="square" rtlCol="0">
            <a:spAutoFit/>
          </a:bodyPr>
          <a:lstStyle/>
          <a:p>
            <a:pPr marL="457200" indent="-457200">
              <a:buFont typeface="Arial" panose="020B0604020202020204" pitchFamily="34" charset="0"/>
              <a:buChar char="•"/>
            </a:pPr>
            <a:r>
              <a:rPr lang="en-US" sz="2800" b="1" dirty="0" smtClean="0">
                <a:solidFill>
                  <a:srgbClr val="FF0000"/>
                </a:solidFill>
              </a:rPr>
              <a:t>Automatic Level III </a:t>
            </a:r>
          </a:p>
          <a:p>
            <a:pPr marL="457200" indent="-457200">
              <a:buFont typeface="Arial" panose="020B0604020202020204" pitchFamily="34" charset="0"/>
              <a:buChar char="•"/>
            </a:pPr>
            <a:r>
              <a:rPr lang="en-US" sz="2800" b="1" dirty="0" smtClean="0">
                <a:solidFill>
                  <a:srgbClr val="FF0000"/>
                </a:solidFill>
              </a:rPr>
              <a:t>Director speaks with camper &amp; then parent</a:t>
            </a:r>
          </a:p>
          <a:p>
            <a:pPr marL="457200" indent="-457200">
              <a:buFont typeface="Arial" panose="020B0604020202020204" pitchFamily="34" charset="0"/>
              <a:buChar char="•"/>
            </a:pPr>
            <a:r>
              <a:rPr lang="en-US" sz="2800" b="1" dirty="0" smtClean="0">
                <a:solidFill>
                  <a:srgbClr val="FF0000"/>
                </a:solidFill>
              </a:rPr>
              <a:t>Both campers at meeting</a:t>
            </a:r>
          </a:p>
          <a:p>
            <a:pPr marL="457200" indent="-457200">
              <a:buFont typeface="Arial" panose="020B0604020202020204" pitchFamily="34" charset="0"/>
              <a:buChar char="•"/>
            </a:pPr>
            <a:r>
              <a:rPr lang="en-US" sz="2800" b="1" dirty="0" smtClean="0">
                <a:solidFill>
                  <a:srgbClr val="FF0000"/>
                </a:solidFill>
              </a:rPr>
              <a:t>Leaving as friends, or friendly</a:t>
            </a:r>
            <a:endParaRPr lang="en-US" sz="2800" b="1" dirty="0">
              <a:solidFill>
                <a:srgbClr val="FF0000"/>
              </a:solidFill>
            </a:endParaRPr>
          </a:p>
        </p:txBody>
      </p:sp>
      <p:pic>
        <p:nvPicPr>
          <p:cNvPr id="512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 y="3773758"/>
            <a:ext cx="3048000" cy="22822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3693841"/>
            <a:ext cx="3223419" cy="2362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56577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23"/>
                                        </p:tgtEl>
                                        <p:attrNameLst>
                                          <p:attrName>style.visibility</p:attrName>
                                        </p:attrNameLst>
                                      </p:cBhvr>
                                      <p:to>
                                        <p:strVal val="visible"/>
                                      </p:to>
                                    </p:set>
                                    <p:animEffect transition="in" filter="fade">
                                      <p:cBhvr>
                                        <p:cTn id="7" dur="500"/>
                                        <p:tgtEl>
                                          <p:spTgt spid="512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arn(inVertic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arn(inVertical)">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arn(inVertical)">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FREQUENCY OF ADMIN VISIT</a:t>
            </a:r>
          </a:p>
        </p:txBody>
      </p:sp>
      <p:sp>
        <p:nvSpPr>
          <p:cNvPr id="3" name="TextBox 2"/>
          <p:cNvSpPr txBox="1"/>
          <p:nvPr/>
        </p:nvSpPr>
        <p:spPr>
          <a:xfrm>
            <a:off x="1143000" y="1676400"/>
            <a:ext cx="4648200" cy="369332"/>
          </a:xfrm>
          <a:prstGeom prst="rect">
            <a:avLst/>
          </a:prstGeom>
          <a:noFill/>
        </p:spPr>
        <p:txBody>
          <a:bodyPr wrap="square" rtlCol="0">
            <a:spAutoFit/>
          </a:bodyPr>
          <a:lstStyle/>
          <a:p>
            <a:r>
              <a:rPr lang="en-US" dirty="0"/>
              <a:t>Minimal due to intentionality of program</a:t>
            </a:r>
          </a:p>
        </p:txBody>
      </p:sp>
      <p:sp>
        <p:nvSpPr>
          <p:cNvPr id="5" name="TextBox 4"/>
          <p:cNvSpPr txBox="1"/>
          <p:nvPr/>
        </p:nvSpPr>
        <p:spPr>
          <a:xfrm>
            <a:off x="1143000" y="3200400"/>
            <a:ext cx="4038600" cy="646331"/>
          </a:xfrm>
          <a:prstGeom prst="rect">
            <a:avLst/>
          </a:prstGeom>
          <a:noFill/>
        </p:spPr>
        <p:txBody>
          <a:bodyPr wrap="square" rtlCol="0">
            <a:spAutoFit/>
          </a:bodyPr>
          <a:lstStyle/>
          <a:p>
            <a:r>
              <a:rPr lang="en-US" dirty="0"/>
              <a:t>Time for situational role playing?</a:t>
            </a:r>
          </a:p>
          <a:p>
            <a:endParaRPr lang="en-US" dirty="0"/>
          </a:p>
        </p:txBody>
      </p:sp>
      <p:sp>
        <p:nvSpPr>
          <p:cNvPr id="6" name="TextBox 5"/>
          <p:cNvSpPr txBox="1"/>
          <p:nvPr/>
        </p:nvSpPr>
        <p:spPr>
          <a:xfrm>
            <a:off x="1143000" y="2438400"/>
            <a:ext cx="6477000" cy="369332"/>
          </a:xfrm>
          <a:prstGeom prst="rect">
            <a:avLst/>
          </a:prstGeom>
          <a:noFill/>
        </p:spPr>
        <p:txBody>
          <a:bodyPr wrap="square" rtlCol="0">
            <a:spAutoFit/>
          </a:bodyPr>
          <a:lstStyle/>
          <a:p>
            <a:r>
              <a:rPr lang="en-US" dirty="0"/>
              <a:t>This is a strategy designed for the entire camp</a:t>
            </a:r>
          </a:p>
        </p:txBody>
      </p:sp>
      <p:pic>
        <p:nvPicPr>
          <p:cNvPr id="22530" name="Picture 2" descr="C:\Users\H\AppData\Local\Microsoft\Windows\Temporary Internet Files\Content.IE5\9ZWK2RCZ\rock-rule6[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3639207"/>
            <a:ext cx="2767013" cy="2757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2793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nodeType="withEffect">
                                  <p:stCondLst>
                                    <p:cond delay="0"/>
                                  </p:stCondLst>
                                  <p:childTnLst>
                                    <p:set>
                                      <p:cBhvr>
                                        <p:cTn id="14" dur="1" fill="hold">
                                          <p:stCondLst>
                                            <p:cond delay="0"/>
                                          </p:stCondLst>
                                        </p:cTn>
                                        <p:tgtEl>
                                          <p:spTgt spid="22530"/>
                                        </p:tgtEl>
                                        <p:attrNameLst>
                                          <p:attrName>style.visibility</p:attrName>
                                        </p:attrNameLst>
                                      </p:cBhvr>
                                      <p:to>
                                        <p:strVal val="visible"/>
                                      </p:to>
                                    </p:set>
                                    <p:animEffect transition="in" filter="fade">
                                      <p:cBhvr>
                                        <p:cTn id="15" dur="500"/>
                                        <p:tgtEl>
                                          <p:spTgt spid="225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Difficult </a:t>
            </a:r>
            <a:r>
              <a:rPr lang="en-US" dirty="0" smtClean="0"/>
              <a:t>situation </a:t>
            </a:r>
            <a:r>
              <a:rPr lang="en-US" dirty="0"/>
              <a:t>Scenarios</a:t>
            </a:r>
            <a:br>
              <a:rPr lang="en-US" dirty="0"/>
            </a:br>
            <a:endParaRPr lang="en-US" dirty="0"/>
          </a:p>
        </p:txBody>
      </p:sp>
      <p:sp>
        <p:nvSpPr>
          <p:cNvPr id="3" name="TextBox 2"/>
          <p:cNvSpPr txBox="1"/>
          <p:nvPr/>
        </p:nvSpPr>
        <p:spPr>
          <a:xfrm>
            <a:off x="685800" y="1600200"/>
            <a:ext cx="7543800" cy="4770537"/>
          </a:xfrm>
          <a:prstGeom prst="rect">
            <a:avLst/>
          </a:prstGeom>
          <a:noFill/>
        </p:spPr>
        <p:txBody>
          <a:bodyPr wrap="square" rtlCol="0">
            <a:spAutoFit/>
          </a:bodyPr>
          <a:lstStyle/>
          <a:p>
            <a:r>
              <a:rPr lang="en-US" dirty="0"/>
              <a:t> </a:t>
            </a:r>
            <a:endParaRPr lang="en-US" sz="2400" dirty="0"/>
          </a:p>
          <a:p>
            <a:r>
              <a:rPr lang="en-US" sz="2800" dirty="0" smtClean="0">
                <a:solidFill>
                  <a:srgbClr val="FF0000"/>
                </a:solidFill>
              </a:rPr>
              <a:t>Redirecting</a:t>
            </a:r>
            <a:r>
              <a:rPr lang="en-US" sz="2400" dirty="0"/>
              <a:t>:</a:t>
            </a:r>
          </a:p>
          <a:p>
            <a:endParaRPr lang="en-US" sz="2400" dirty="0" smtClean="0"/>
          </a:p>
          <a:p>
            <a:pPr marL="342900" indent="-342900">
              <a:buFont typeface="Arial" panose="020B0604020202020204" pitchFamily="34" charset="0"/>
              <a:buChar char="•"/>
            </a:pPr>
            <a:r>
              <a:rPr lang="en-US" sz="2400" dirty="0" smtClean="0"/>
              <a:t>Camper </a:t>
            </a:r>
            <a:r>
              <a:rPr lang="en-US" sz="2400" dirty="0"/>
              <a:t>is pushing friend on a swing higher than Counselor is comfortable</a:t>
            </a:r>
            <a:br>
              <a:rPr lang="en-US" sz="2400" dirty="0"/>
            </a:br>
            <a:endParaRPr lang="en-US" sz="2400" dirty="0" smtClean="0"/>
          </a:p>
          <a:p>
            <a:pPr marL="342900" indent="-342900">
              <a:buFont typeface="Arial" panose="020B0604020202020204" pitchFamily="34" charset="0"/>
              <a:buChar char="•"/>
            </a:pPr>
            <a:r>
              <a:rPr lang="en-US" sz="2400" dirty="0" smtClean="0">
                <a:solidFill>
                  <a:srgbClr val="FF0000"/>
                </a:solidFill>
              </a:rPr>
              <a:t>Camper </a:t>
            </a:r>
            <a:r>
              <a:rPr lang="en-US" sz="2400" dirty="0">
                <a:solidFill>
                  <a:srgbClr val="FF0000"/>
                </a:solidFill>
              </a:rPr>
              <a:t>is sitting on another camper’s bed when everyone knows that camper HATES it when someone sits on their bed</a:t>
            </a:r>
            <a:r>
              <a:rPr lang="en-US" sz="2400" dirty="0"/>
              <a:t/>
            </a:r>
            <a:br>
              <a:rPr lang="en-US" sz="2400" dirty="0"/>
            </a:br>
            <a:endParaRPr lang="en-US" sz="2400" dirty="0" smtClean="0"/>
          </a:p>
          <a:p>
            <a:pPr marL="342900" indent="-342900">
              <a:buFont typeface="Arial" panose="020B0604020202020204" pitchFamily="34" charset="0"/>
              <a:buChar char="•"/>
            </a:pPr>
            <a:r>
              <a:rPr lang="en-US" sz="2400" dirty="0" smtClean="0"/>
              <a:t>Camper </a:t>
            </a:r>
            <a:r>
              <a:rPr lang="en-US" sz="2400" dirty="0"/>
              <a:t>is imitating another camper with every word they speak</a:t>
            </a:r>
          </a:p>
          <a:p>
            <a:endParaRPr lang="en-US" dirty="0"/>
          </a:p>
        </p:txBody>
      </p:sp>
    </p:spTree>
    <p:extLst>
      <p:ext uri="{BB962C8B-B14F-4D97-AF65-F5344CB8AC3E}">
        <p14:creationId xmlns:p14="http://schemas.microsoft.com/office/powerpoint/2010/main" val="3015664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1000"/>
                                        <p:tgtEl>
                                          <p:spTgt spid="3">
                                            <p:txEl>
                                              <p:pRg st="5" end="5"/>
                                            </p:txEl>
                                          </p:spTgt>
                                        </p:tgtEl>
                                      </p:cBhvr>
                                    </p:animEffect>
                                    <p:anim calcmode="lin" valueType="num">
                                      <p:cBhvr>
                                        <p:cTn id="2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Rectangle 2"/>
          <p:cNvSpPr/>
          <p:nvPr/>
        </p:nvSpPr>
        <p:spPr>
          <a:xfrm>
            <a:off x="831273" y="762000"/>
            <a:ext cx="7713518" cy="4216539"/>
          </a:xfrm>
          <a:prstGeom prst="rect">
            <a:avLst/>
          </a:prstGeom>
        </p:spPr>
        <p:txBody>
          <a:bodyPr wrap="square">
            <a:spAutoFit/>
          </a:bodyPr>
          <a:lstStyle/>
          <a:p>
            <a:r>
              <a:rPr lang="en-US" sz="3200" dirty="0">
                <a:solidFill>
                  <a:srgbClr val="FF0000"/>
                </a:solidFill>
              </a:rPr>
              <a:t>Two or more campers:</a:t>
            </a:r>
          </a:p>
          <a:p>
            <a:r>
              <a:rPr lang="en-US" dirty="0"/>
              <a:t> </a:t>
            </a:r>
          </a:p>
          <a:p>
            <a:r>
              <a:rPr lang="en-US" sz="2000" dirty="0"/>
              <a:t>Two 3rd grade boys are at the drinking fountain and spraying and splashing.  Usually </a:t>
            </a:r>
            <a:r>
              <a:rPr lang="en-US" sz="2000" dirty="0" smtClean="0"/>
              <a:t>friends, </a:t>
            </a:r>
            <a:r>
              <a:rPr lang="en-US" sz="2000" dirty="0"/>
              <a:t>however went too far and they are angry with each other….looks like it’s about to get physical</a:t>
            </a:r>
            <a:r>
              <a:rPr lang="en-US" sz="2000" dirty="0" smtClean="0"/>
              <a:t>.</a:t>
            </a:r>
          </a:p>
          <a:p>
            <a:endParaRPr lang="en-US" sz="2000" dirty="0"/>
          </a:p>
          <a:p>
            <a:r>
              <a:rPr lang="en-US" sz="2000" dirty="0" smtClean="0">
                <a:solidFill>
                  <a:srgbClr val="FF0000"/>
                </a:solidFill>
              </a:rPr>
              <a:t>7th </a:t>
            </a:r>
            <a:r>
              <a:rPr lang="en-US" sz="2000" dirty="0">
                <a:solidFill>
                  <a:srgbClr val="FF0000"/>
                </a:solidFill>
              </a:rPr>
              <a:t>grade girls cabin getting ready for social with another camp. One girl has never worn make-up, doesn’t want to and the other girls are making fun of her.</a:t>
            </a:r>
          </a:p>
          <a:p>
            <a:r>
              <a:rPr lang="en-US" sz="2000" dirty="0"/>
              <a:t/>
            </a:r>
            <a:br>
              <a:rPr lang="en-US" sz="2000" dirty="0"/>
            </a:br>
            <a:r>
              <a:rPr lang="en-US" sz="2000" dirty="0"/>
              <a:t>6th grade boy camper does not want to participate in cabin clean up and is trying to get the other campers to go on strike!</a:t>
            </a:r>
          </a:p>
          <a:p>
            <a:endParaRPr lang="en-US" dirty="0"/>
          </a:p>
        </p:txBody>
      </p:sp>
    </p:spTree>
    <p:extLst>
      <p:ext uri="{BB962C8B-B14F-4D97-AF65-F5344CB8AC3E}">
        <p14:creationId xmlns:p14="http://schemas.microsoft.com/office/powerpoint/2010/main" val="1849311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anim calcmode="lin" valueType="num">
                                      <p:cBhvr>
                                        <p:cTn id="2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26503" y="466725"/>
            <a:ext cx="4600576" cy="2667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726" y="838200"/>
            <a:ext cx="2514600" cy="2514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23530" y="4038600"/>
            <a:ext cx="2200275" cy="2085975"/>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50391" y="3405187"/>
            <a:ext cx="3352800" cy="33528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29831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fade">
                                      <p:cBhvr>
                                        <p:cTn id="7" dur="1000"/>
                                        <p:tgtEl>
                                          <p:spTgt spid="1027"/>
                                        </p:tgtEl>
                                      </p:cBhvr>
                                    </p:animEffect>
                                    <p:anim calcmode="lin" valueType="num">
                                      <p:cBhvr>
                                        <p:cTn id="8" dur="1000" fill="hold"/>
                                        <p:tgtEl>
                                          <p:spTgt spid="1027"/>
                                        </p:tgtEl>
                                        <p:attrNameLst>
                                          <p:attrName>ppt_x</p:attrName>
                                        </p:attrNameLst>
                                      </p:cBhvr>
                                      <p:tavLst>
                                        <p:tav tm="0">
                                          <p:val>
                                            <p:strVal val="#ppt_x"/>
                                          </p:val>
                                        </p:tav>
                                        <p:tav tm="100000">
                                          <p:val>
                                            <p:strVal val="#ppt_x"/>
                                          </p:val>
                                        </p:tav>
                                      </p:tavLst>
                                    </p:anim>
                                    <p:anim calcmode="lin" valueType="num">
                                      <p:cBhvr>
                                        <p:cTn id="9" dur="1000" fill="hold"/>
                                        <p:tgtEl>
                                          <p:spTgt spid="10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26"/>
                                        </p:tgtEl>
                                        <p:attrNameLst>
                                          <p:attrName>style.visibility</p:attrName>
                                        </p:attrNameLst>
                                      </p:cBhvr>
                                      <p:to>
                                        <p:strVal val="visible"/>
                                      </p:to>
                                    </p:set>
                                    <p:animEffect transition="in" filter="fade">
                                      <p:cBhvr>
                                        <p:cTn id="14" dur="1000"/>
                                        <p:tgtEl>
                                          <p:spTgt spid="1026"/>
                                        </p:tgtEl>
                                      </p:cBhvr>
                                    </p:animEffect>
                                    <p:anim calcmode="lin" valueType="num">
                                      <p:cBhvr>
                                        <p:cTn id="15" dur="1000" fill="hold"/>
                                        <p:tgtEl>
                                          <p:spTgt spid="1026"/>
                                        </p:tgtEl>
                                        <p:attrNameLst>
                                          <p:attrName>ppt_x</p:attrName>
                                        </p:attrNameLst>
                                      </p:cBhvr>
                                      <p:tavLst>
                                        <p:tav tm="0">
                                          <p:val>
                                            <p:strVal val="#ppt_x"/>
                                          </p:val>
                                        </p:tav>
                                        <p:tav tm="100000">
                                          <p:val>
                                            <p:strVal val="#ppt_x"/>
                                          </p:val>
                                        </p:tav>
                                      </p:tavLst>
                                    </p:anim>
                                    <p:anim calcmode="lin" valueType="num">
                                      <p:cBhvr>
                                        <p:cTn id="16"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028"/>
                                        </p:tgtEl>
                                        <p:attrNameLst>
                                          <p:attrName>style.visibility</p:attrName>
                                        </p:attrNameLst>
                                      </p:cBhvr>
                                      <p:to>
                                        <p:strVal val="visible"/>
                                      </p:to>
                                    </p:set>
                                    <p:animEffect transition="in" filter="fade">
                                      <p:cBhvr>
                                        <p:cTn id="21" dur="1000"/>
                                        <p:tgtEl>
                                          <p:spTgt spid="1028"/>
                                        </p:tgtEl>
                                      </p:cBhvr>
                                    </p:animEffect>
                                    <p:anim calcmode="lin" valueType="num">
                                      <p:cBhvr>
                                        <p:cTn id="22" dur="1000" fill="hold"/>
                                        <p:tgtEl>
                                          <p:spTgt spid="1028"/>
                                        </p:tgtEl>
                                        <p:attrNameLst>
                                          <p:attrName>ppt_x</p:attrName>
                                        </p:attrNameLst>
                                      </p:cBhvr>
                                      <p:tavLst>
                                        <p:tav tm="0">
                                          <p:val>
                                            <p:strVal val="#ppt_x"/>
                                          </p:val>
                                        </p:tav>
                                        <p:tav tm="100000">
                                          <p:val>
                                            <p:strVal val="#ppt_x"/>
                                          </p:val>
                                        </p:tav>
                                      </p:tavLst>
                                    </p:anim>
                                    <p:anim calcmode="lin" valueType="num">
                                      <p:cBhvr>
                                        <p:cTn id="23" dur="1000" fill="hold"/>
                                        <p:tgtEl>
                                          <p:spTgt spid="102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029"/>
                                        </p:tgtEl>
                                        <p:attrNameLst>
                                          <p:attrName>style.visibility</p:attrName>
                                        </p:attrNameLst>
                                      </p:cBhvr>
                                      <p:to>
                                        <p:strVal val="visible"/>
                                      </p:to>
                                    </p:set>
                                    <p:animEffect transition="in" filter="fade">
                                      <p:cBhvr>
                                        <p:cTn id="28" dur="1000"/>
                                        <p:tgtEl>
                                          <p:spTgt spid="1029"/>
                                        </p:tgtEl>
                                      </p:cBhvr>
                                    </p:animEffect>
                                    <p:anim calcmode="lin" valueType="num">
                                      <p:cBhvr>
                                        <p:cTn id="29" dur="1000" fill="hold"/>
                                        <p:tgtEl>
                                          <p:spTgt spid="1029"/>
                                        </p:tgtEl>
                                        <p:attrNameLst>
                                          <p:attrName>ppt_x</p:attrName>
                                        </p:attrNameLst>
                                      </p:cBhvr>
                                      <p:tavLst>
                                        <p:tav tm="0">
                                          <p:val>
                                            <p:strVal val="#ppt_x"/>
                                          </p:val>
                                        </p:tav>
                                        <p:tav tm="100000">
                                          <p:val>
                                            <p:strVal val="#ppt_x"/>
                                          </p:val>
                                        </p:tav>
                                      </p:tavLst>
                                    </p:anim>
                                    <p:anim calcmode="lin" valueType="num">
                                      <p:cBhvr>
                                        <p:cTn id="30" dur="1000" fill="hold"/>
                                        <p:tgtEl>
                                          <p:spTgt spid="10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685800" y="1295400"/>
            <a:ext cx="77724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dirty="0"/>
              <a:t>POSITIVE DISCIPLINE!</a:t>
            </a:r>
          </a:p>
        </p:txBody>
      </p:sp>
      <p:sp>
        <p:nvSpPr>
          <p:cNvPr id="6" name="Subtitle 2"/>
          <p:cNvSpPr txBox="1">
            <a:spLocks/>
          </p:cNvSpPr>
          <p:nvPr/>
        </p:nvSpPr>
        <p:spPr>
          <a:xfrm>
            <a:off x="1371600" y="3124200"/>
            <a:ext cx="6400800" cy="1752600"/>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3600" dirty="0"/>
              <a:t>“H” Rothenberg</a:t>
            </a:r>
            <a:br>
              <a:rPr lang="en-US" sz="3600" dirty="0"/>
            </a:br>
            <a:r>
              <a:rPr lang="en-US" sz="2000" dirty="0"/>
              <a:t>Co-Owner TRIPLE C CAMP Charlottesville, VA</a:t>
            </a:r>
            <a:r>
              <a:rPr lang="en-US" dirty="0"/>
              <a:t/>
            </a:r>
            <a:br>
              <a:rPr lang="en-US" dirty="0"/>
            </a:br>
            <a:r>
              <a:rPr lang="en-US" dirty="0"/>
              <a:t>www.campcoach.com</a:t>
            </a:r>
          </a:p>
        </p:txBody>
      </p:sp>
      <p:sp>
        <p:nvSpPr>
          <p:cNvPr id="7" name="TextBox 6"/>
          <p:cNvSpPr txBox="1"/>
          <p:nvPr/>
        </p:nvSpPr>
        <p:spPr>
          <a:xfrm>
            <a:off x="6248400" y="304800"/>
            <a:ext cx="2514600" cy="369332"/>
          </a:xfrm>
          <a:prstGeom prst="rect">
            <a:avLst/>
          </a:prstGeom>
          <a:noFill/>
        </p:spPr>
        <p:txBody>
          <a:bodyPr wrap="square" rtlCol="0">
            <a:spAutoFit/>
          </a:bodyPr>
          <a:lstStyle/>
          <a:p>
            <a:r>
              <a:rPr lang="en-US" dirty="0"/>
              <a:t>January 10, 2017 MACC</a:t>
            </a:r>
          </a:p>
        </p:txBody>
      </p:sp>
      <p:pic>
        <p:nvPicPr>
          <p:cNvPr id="9" name="Picture 4" descr="C:\Users\H\Desktop\My Documents\ANNUAL LOGOS\2000 Triple C Camp log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1" y="5257800"/>
            <a:ext cx="3200399" cy="98413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descr="C:\Users\H\Desktop\CAMP COACH\LOGOS\2016 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25222" y="5257800"/>
            <a:ext cx="3352800" cy="14399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62556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a:t>What can I share? </a:t>
            </a:r>
          </a:p>
        </p:txBody>
      </p:sp>
      <p:pic>
        <p:nvPicPr>
          <p:cNvPr id="1026" name="Picture 2" descr="C:\Users\H\AppData\Local\Microsoft\Windows\Temporary Internet Files\Content.IE5\P2MCEUYE\My_Experience[1].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819400" y="1447800"/>
            <a:ext cx="3810000" cy="213360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C:\Users\H\AppData\Local\Microsoft\Windows\Temporary Internet Files\Content.IE5\DRNY6HGI\SnoopyWoodstockScouts[1][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069" y="4343400"/>
            <a:ext cx="3441700" cy="2197100"/>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descr="C:\Users\H\AppData\Local\Microsoft\Windows\Temporary Internet Files\Content.IE5\0NKD1S40\snoopy11[1].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3886200" y="449580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C:\Users\H\AppData\Local\Microsoft\Windows\Temporary Internet Files\Content.IE5\DRNY6HGI\basketball2[1].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76592" y="3962977"/>
            <a:ext cx="2857500"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2826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36"/>
                                        </p:tgtEl>
                                        <p:attrNameLst>
                                          <p:attrName>style.visibility</p:attrName>
                                        </p:attrNameLst>
                                      </p:cBhvr>
                                      <p:to>
                                        <p:strVal val="visible"/>
                                      </p:to>
                                    </p:set>
                                    <p:animEffect transition="in" filter="fade">
                                      <p:cBhvr>
                                        <p:cTn id="14" dur="1000"/>
                                        <p:tgtEl>
                                          <p:spTgt spid="1036"/>
                                        </p:tgtEl>
                                      </p:cBhvr>
                                    </p:animEffect>
                                    <p:anim calcmode="lin" valueType="num">
                                      <p:cBhvr>
                                        <p:cTn id="15" dur="1000" fill="hold"/>
                                        <p:tgtEl>
                                          <p:spTgt spid="1036"/>
                                        </p:tgtEl>
                                        <p:attrNameLst>
                                          <p:attrName>ppt_x</p:attrName>
                                        </p:attrNameLst>
                                      </p:cBhvr>
                                      <p:tavLst>
                                        <p:tav tm="0">
                                          <p:val>
                                            <p:strVal val="#ppt_x"/>
                                          </p:val>
                                        </p:tav>
                                        <p:tav tm="100000">
                                          <p:val>
                                            <p:strVal val="#ppt_x"/>
                                          </p:val>
                                        </p:tav>
                                      </p:tavLst>
                                    </p:anim>
                                    <p:anim calcmode="lin" valueType="num">
                                      <p:cBhvr>
                                        <p:cTn id="16" dur="1000" fill="hold"/>
                                        <p:tgtEl>
                                          <p:spTgt spid="103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037"/>
                                        </p:tgtEl>
                                        <p:attrNameLst>
                                          <p:attrName>style.visibility</p:attrName>
                                        </p:attrNameLst>
                                      </p:cBhvr>
                                      <p:to>
                                        <p:strVal val="visible"/>
                                      </p:to>
                                    </p:set>
                                    <p:animEffect transition="in" filter="fade">
                                      <p:cBhvr>
                                        <p:cTn id="21" dur="1000"/>
                                        <p:tgtEl>
                                          <p:spTgt spid="1037"/>
                                        </p:tgtEl>
                                      </p:cBhvr>
                                    </p:animEffect>
                                    <p:anim calcmode="lin" valueType="num">
                                      <p:cBhvr>
                                        <p:cTn id="22" dur="1000" fill="hold"/>
                                        <p:tgtEl>
                                          <p:spTgt spid="1037"/>
                                        </p:tgtEl>
                                        <p:attrNameLst>
                                          <p:attrName>ppt_x</p:attrName>
                                        </p:attrNameLst>
                                      </p:cBhvr>
                                      <p:tavLst>
                                        <p:tav tm="0">
                                          <p:val>
                                            <p:strVal val="#ppt_x"/>
                                          </p:val>
                                        </p:tav>
                                        <p:tav tm="100000">
                                          <p:val>
                                            <p:strVal val="#ppt_x"/>
                                          </p:val>
                                        </p:tav>
                                      </p:tavLst>
                                    </p:anim>
                                    <p:anim calcmode="lin" valueType="num">
                                      <p:cBhvr>
                                        <p:cTn id="23" dur="1000" fill="hold"/>
                                        <p:tgtEl>
                                          <p:spTgt spid="103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038"/>
                                        </p:tgtEl>
                                        <p:attrNameLst>
                                          <p:attrName>style.visibility</p:attrName>
                                        </p:attrNameLst>
                                      </p:cBhvr>
                                      <p:to>
                                        <p:strVal val="visible"/>
                                      </p:to>
                                    </p:set>
                                    <p:animEffect transition="in" filter="fade">
                                      <p:cBhvr>
                                        <p:cTn id="28" dur="1000"/>
                                        <p:tgtEl>
                                          <p:spTgt spid="1038"/>
                                        </p:tgtEl>
                                      </p:cBhvr>
                                    </p:animEffect>
                                    <p:anim calcmode="lin" valueType="num">
                                      <p:cBhvr>
                                        <p:cTn id="29" dur="1000" fill="hold"/>
                                        <p:tgtEl>
                                          <p:spTgt spid="1038"/>
                                        </p:tgtEl>
                                        <p:attrNameLst>
                                          <p:attrName>ppt_x</p:attrName>
                                        </p:attrNameLst>
                                      </p:cBhvr>
                                      <p:tavLst>
                                        <p:tav tm="0">
                                          <p:val>
                                            <p:strVal val="#ppt_x"/>
                                          </p:val>
                                        </p:tav>
                                        <p:tav tm="100000">
                                          <p:val>
                                            <p:strVal val="#ppt_x"/>
                                          </p:val>
                                        </p:tav>
                                      </p:tavLst>
                                    </p:anim>
                                    <p:anim calcmode="lin" valueType="num">
                                      <p:cBhvr>
                                        <p:cTn id="30" dur="1000" fill="hold"/>
                                        <p:tgtEl>
                                          <p:spTgt spid="10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a:t>CONFERENCES</a:t>
            </a:r>
          </a:p>
        </p:txBody>
      </p:sp>
      <p:pic>
        <p:nvPicPr>
          <p:cNvPr id="2050" name="Picture 2" descr="C:\Users\H\AppData\Local\Microsoft\Windows\Temporary Internet Files\Content.IE5\QZPJ3W4R\Women's_Conference_Fez[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90800" y="1828800"/>
            <a:ext cx="4191000" cy="260540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076450" y="4620842"/>
            <a:ext cx="5219700" cy="1107996"/>
          </a:xfrm>
          <a:prstGeom prst="rect">
            <a:avLst/>
          </a:prstGeom>
          <a:noFill/>
        </p:spPr>
        <p:txBody>
          <a:bodyPr wrap="square" rtlCol="0">
            <a:spAutoFit/>
          </a:bodyPr>
          <a:lstStyle/>
          <a:p>
            <a:r>
              <a:rPr lang="en-US" sz="6600" dirty="0"/>
              <a:t>SECRET SAUCE</a:t>
            </a:r>
          </a:p>
        </p:txBody>
      </p:sp>
      <p:sp>
        <p:nvSpPr>
          <p:cNvPr id="5" name="TextBox 4"/>
          <p:cNvSpPr txBox="1"/>
          <p:nvPr/>
        </p:nvSpPr>
        <p:spPr>
          <a:xfrm>
            <a:off x="3810000" y="6262255"/>
            <a:ext cx="1752600" cy="369332"/>
          </a:xfrm>
          <a:prstGeom prst="rect">
            <a:avLst/>
          </a:prstGeom>
          <a:noFill/>
        </p:spPr>
        <p:txBody>
          <a:bodyPr wrap="square" rtlCol="0">
            <a:spAutoFit/>
          </a:bodyPr>
          <a:lstStyle/>
          <a:p>
            <a:r>
              <a:rPr lang="en-US" dirty="0"/>
              <a:t>SPECIAL SAUCE</a:t>
            </a:r>
          </a:p>
        </p:txBody>
      </p:sp>
      <p:pic>
        <p:nvPicPr>
          <p:cNvPr id="2053" name="Picture 5" descr="C:\Users\H\AppData\Local\Microsoft\Windows\Temporary Internet Files\Content.IE5\P2MCEUYE\secret-sauc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96150" y="4895850"/>
            <a:ext cx="1085850" cy="180975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5973" y="3823855"/>
            <a:ext cx="1371600" cy="2438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12655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1000" fill="hold"/>
                                        <p:tgtEl>
                                          <p:spTgt spid="2050"/>
                                        </p:tgtEl>
                                        <p:attrNameLst>
                                          <p:attrName>ppt_w</p:attrName>
                                        </p:attrNameLst>
                                      </p:cBhvr>
                                      <p:tavLst>
                                        <p:tav tm="0">
                                          <p:val>
                                            <p:fltVal val="0"/>
                                          </p:val>
                                        </p:tav>
                                        <p:tav tm="100000">
                                          <p:val>
                                            <p:strVal val="#ppt_w"/>
                                          </p:val>
                                        </p:tav>
                                      </p:tavLst>
                                    </p:anim>
                                    <p:anim calcmode="lin" valueType="num">
                                      <p:cBhvr>
                                        <p:cTn id="8" dur="1000" fill="hold"/>
                                        <p:tgtEl>
                                          <p:spTgt spid="2050"/>
                                        </p:tgtEl>
                                        <p:attrNameLst>
                                          <p:attrName>ppt_h</p:attrName>
                                        </p:attrNameLst>
                                      </p:cBhvr>
                                      <p:tavLst>
                                        <p:tav tm="0">
                                          <p:val>
                                            <p:fltVal val="0"/>
                                          </p:val>
                                        </p:tav>
                                        <p:tav tm="100000">
                                          <p:val>
                                            <p:strVal val="#ppt_h"/>
                                          </p:val>
                                        </p:tav>
                                      </p:tavLst>
                                    </p:anim>
                                    <p:anim calcmode="lin" valueType="num">
                                      <p:cBhvr>
                                        <p:cTn id="9" dur="1000" fill="hold"/>
                                        <p:tgtEl>
                                          <p:spTgt spid="2050"/>
                                        </p:tgtEl>
                                        <p:attrNameLst>
                                          <p:attrName>style.rotation</p:attrName>
                                        </p:attrNameLst>
                                      </p:cBhvr>
                                      <p:tavLst>
                                        <p:tav tm="0">
                                          <p:val>
                                            <p:fltVal val="90"/>
                                          </p:val>
                                        </p:tav>
                                        <p:tav tm="100000">
                                          <p:val>
                                            <p:fltVal val="0"/>
                                          </p:val>
                                        </p:tav>
                                      </p:tavLst>
                                    </p:anim>
                                    <p:animEffect transition="in" filter="fade">
                                      <p:cBhvr>
                                        <p:cTn id="10" dur="1000"/>
                                        <p:tgtEl>
                                          <p:spTgt spid="2050"/>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heel(1)">
                                      <p:cBhvr>
                                        <p:cTn id="15" dur="20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par>
                                <p:cTn id="21" presetID="21" presetClass="entr" presetSubtype="1" fill="hold" nodeType="withEffect">
                                  <p:stCondLst>
                                    <p:cond delay="0"/>
                                  </p:stCondLst>
                                  <p:childTnLst>
                                    <p:set>
                                      <p:cBhvr>
                                        <p:cTn id="22" dur="1" fill="hold">
                                          <p:stCondLst>
                                            <p:cond delay="0"/>
                                          </p:stCondLst>
                                        </p:cTn>
                                        <p:tgtEl>
                                          <p:spTgt spid="2053"/>
                                        </p:tgtEl>
                                        <p:attrNameLst>
                                          <p:attrName>style.visibility</p:attrName>
                                        </p:attrNameLst>
                                      </p:cBhvr>
                                      <p:to>
                                        <p:strVal val="visible"/>
                                      </p:to>
                                    </p:set>
                                    <p:animEffect transition="in" filter="wheel(1)">
                                      <p:cBhvr>
                                        <p:cTn id="23" dur="2000"/>
                                        <p:tgtEl>
                                          <p:spTgt spid="2053"/>
                                        </p:tgtEl>
                                      </p:cBhvr>
                                    </p:animEffect>
                                  </p:childTnLst>
                                </p:cTn>
                              </p:par>
                            </p:childTnLst>
                          </p:cTn>
                        </p:par>
                      </p:childTnLst>
                    </p:cTn>
                  </p:par>
                  <p:par>
                    <p:cTn id="24" fill="hold">
                      <p:stCondLst>
                        <p:cond delay="indefinite"/>
                      </p:stCondLst>
                      <p:childTnLst>
                        <p:par>
                          <p:cTn id="25" fill="hold">
                            <p:stCondLst>
                              <p:cond delay="0"/>
                            </p:stCondLst>
                            <p:childTnLst>
                              <p:par>
                                <p:cTn id="26" presetID="21" presetClass="entr" presetSubtype="1" fill="hold"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wheel(1)">
                                      <p:cBhvr>
                                        <p:cTn id="28"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Beginning of each session/entire camp</a:t>
            </a:r>
          </a:p>
        </p:txBody>
      </p:sp>
      <p:pic>
        <p:nvPicPr>
          <p:cNvPr id="3074" name="Picture 2" descr="C:\Users\H\Desktop\CAMP COACH\PICS FOR WEBSITE\Astroplex Chee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61655" y="1447800"/>
            <a:ext cx="6720479" cy="446344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430124" y="6012706"/>
            <a:ext cx="6720479" cy="707886"/>
          </a:xfrm>
          <a:prstGeom prst="rect">
            <a:avLst/>
          </a:prstGeom>
          <a:noFill/>
        </p:spPr>
        <p:txBody>
          <a:bodyPr wrap="square" rtlCol="0">
            <a:spAutoFit/>
          </a:bodyPr>
          <a:lstStyle/>
          <a:p>
            <a:pPr algn="ctr"/>
            <a:r>
              <a:rPr lang="en-US" sz="4000" b="1" dirty="0"/>
              <a:t>COUNSELORS ARE IN CHARGE!</a:t>
            </a:r>
          </a:p>
        </p:txBody>
      </p:sp>
    </p:spTree>
    <p:extLst>
      <p:ext uri="{BB962C8B-B14F-4D97-AF65-F5344CB8AC3E}">
        <p14:creationId xmlns:p14="http://schemas.microsoft.com/office/powerpoint/2010/main" val="304224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1000"/>
                                        <p:tgtEl>
                                          <p:spTgt spid="3074"/>
                                        </p:tgtEl>
                                      </p:cBhvr>
                                    </p:animEffect>
                                    <p:anim calcmode="lin" valueType="num">
                                      <p:cBhvr>
                                        <p:cTn id="8" dur="1000" fill="hold"/>
                                        <p:tgtEl>
                                          <p:spTgt spid="3074"/>
                                        </p:tgtEl>
                                        <p:attrNameLst>
                                          <p:attrName>ppt_x</p:attrName>
                                        </p:attrNameLst>
                                      </p:cBhvr>
                                      <p:tavLst>
                                        <p:tav tm="0">
                                          <p:val>
                                            <p:strVal val="#ppt_x"/>
                                          </p:val>
                                        </p:tav>
                                        <p:tav tm="100000">
                                          <p:val>
                                            <p:strVal val="#ppt_x"/>
                                          </p:val>
                                        </p:tav>
                                      </p:tavLst>
                                    </p:anim>
                                    <p:anim calcmode="lin" valueType="num">
                                      <p:cBhvr>
                                        <p:cTn id="9"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noAutofit/>
          </a:bodyPr>
          <a:lstStyle/>
          <a:p>
            <a:r>
              <a:rPr lang="en-US" sz="6000" dirty="0"/>
              <a:t>POSITIVE DISCIPLINE</a:t>
            </a:r>
            <a:br>
              <a:rPr lang="en-US" sz="6000" dirty="0"/>
            </a:br>
            <a:endParaRPr lang="en-US" sz="6000" dirty="0"/>
          </a:p>
        </p:txBody>
      </p:sp>
      <p:sp>
        <p:nvSpPr>
          <p:cNvPr id="3" name="Content Placeholder 2"/>
          <p:cNvSpPr>
            <a:spLocks noGrp="1"/>
          </p:cNvSpPr>
          <p:nvPr>
            <p:ph idx="1"/>
          </p:nvPr>
        </p:nvSpPr>
        <p:spPr/>
        <p:txBody>
          <a:bodyPr>
            <a:normAutofit/>
          </a:bodyPr>
          <a:lstStyle/>
          <a:p>
            <a:pPr marL="0" indent="0">
              <a:buNone/>
            </a:pPr>
            <a:endParaRPr lang="en-US" sz="7200" dirty="0"/>
          </a:p>
          <a:p>
            <a:pPr marL="0" indent="0">
              <a:buNone/>
            </a:pPr>
            <a:r>
              <a:rPr lang="en-US" sz="7200" dirty="0"/>
              <a:t> POSITIVE DISCIPLINE</a:t>
            </a:r>
          </a:p>
        </p:txBody>
      </p:sp>
      <p:pic>
        <p:nvPicPr>
          <p:cNvPr id="4099" name="Picture 3" descr="C:\Users\H\AppData\Local\Microsoft\Windows\Temporary Internet Files\Content.IE5\9CQ2PZLU\120px-SlashCircle.svg[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17173" y="1371600"/>
            <a:ext cx="4495800" cy="44958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882486" y="5842337"/>
            <a:ext cx="5365173" cy="1015663"/>
          </a:xfrm>
          <a:prstGeom prst="rect">
            <a:avLst/>
          </a:prstGeom>
          <a:noFill/>
        </p:spPr>
        <p:txBody>
          <a:bodyPr wrap="square" rtlCol="0">
            <a:spAutoFit/>
          </a:bodyPr>
          <a:lstStyle/>
          <a:p>
            <a:r>
              <a:rPr lang="en-US" sz="6000" b="1" dirty="0"/>
              <a:t>OUR PROGRAM</a:t>
            </a:r>
          </a:p>
        </p:txBody>
      </p:sp>
      <p:pic>
        <p:nvPicPr>
          <p:cNvPr id="4100" name="Picture 4" descr="C:\Users\H\AppData\Local\Microsoft\Windows\Temporary Internet Files\Content.IE5\SH2TLBFH\Food5[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53600" y="5219986"/>
            <a:ext cx="1564000" cy="116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5386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099"/>
                                        </p:tgtEl>
                                        <p:attrNameLst>
                                          <p:attrName>style.visibility</p:attrName>
                                        </p:attrNameLst>
                                      </p:cBhvr>
                                      <p:to>
                                        <p:strVal val="visible"/>
                                      </p:to>
                                    </p:set>
                                    <p:anim calcmode="lin" valueType="num">
                                      <p:cBhvr additive="base">
                                        <p:cTn id="13" dur="500" fill="hold"/>
                                        <p:tgtEl>
                                          <p:spTgt spid="4099"/>
                                        </p:tgtEl>
                                        <p:attrNameLst>
                                          <p:attrName>ppt_x</p:attrName>
                                        </p:attrNameLst>
                                      </p:cBhvr>
                                      <p:tavLst>
                                        <p:tav tm="0">
                                          <p:val>
                                            <p:strVal val="#ppt_x"/>
                                          </p:val>
                                        </p:tav>
                                        <p:tav tm="100000">
                                          <p:val>
                                            <p:strVal val="#ppt_x"/>
                                          </p:val>
                                        </p:tav>
                                      </p:tavLst>
                                    </p:anim>
                                    <p:anim calcmode="lin" valueType="num">
                                      <p:cBhvr additive="base">
                                        <p:cTn id="14" dur="500" fill="hold"/>
                                        <p:tgtEl>
                                          <p:spTgt spid="409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100"/>
                                        </p:tgtEl>
                                        <p:attrNameLst>
                                          <p:attrName>style.visibility</p:attrName>
                                        </p:attrNameLst>
                                      </p:cBhvr>
                                      <p:to>
                                        <p:strVal val="visible"/>
                                      </p:to>
                                    </p:set>
                                    <p:anim calcmode="lin" valueType="num">
                                      <p:cBhvr additive="base">
                                        <p:cTn id="25" dur="500" fill="hold"/>
                                        <p:tgtEl>
                                          <p:spTgt spid="4100"/>
                                        </p:tgtEl>
                                        <p:attrNameLst>
                                          <p:attrName>ppt_x</p:attrName>
                                        </p:attrNameLst>
                                      </p:cBhvr>
                                      <p:tavLst>
                                        <p:tav tm="0">
                                          <p:val>
                                            <p:strVal val="#ppt_x"/>
                                          </p:val>
                                        </p:tav>
                                        <p:tav tm="100000">
                                          <p:val>
                                            <p:strVal val="#ppt_x"/>
                                          </p:val>
                                        </p:tav>
                                      </p:tavLst>
                                    </p:anim>
                                    <p:anim calcmode="lin" valueType="num">
                                      <p:cBhvr additive="base">
                                        <p:cTn id="26" dur="500" fill="hold"/>
                                        <p:tgtEl>
                                          <p:spTgt spid="4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TOUGH TOPIC – TOUGH </a:t>
            </a:r>
            <a:r>
              <a:rPr lang="en-US" dirty="0" smtClean="0"/>
              <a:t>DECISIONS</a:t>
            </a:r>
            <a:endParaRPr lang="en-US" dirty="0"/>
          </a:p>
        </p:txBody>
      </p:sp>
      <p:sp>
        <p:nvSpPr>
          <p:cNvPr id="3" name="Content Placeholder 2"/>
          <p:cNvSpPr>
            <a:spLocks noGrp="1"/>
          </p:cNvSpPr>
          <p:nvPr>
            <p:ph idx="1"/>
          </p:nvPr>
        </p:nvSpPr>
        <p:spPr/>
        <p:txBody>
          <a:bodyPr>
            <a:normAutofit/>
          </a:bodyPr>
          <a:lstStyle/>
          <a:p>
            <a:r>
              <a:rPr lang="en-US" dirty="0" smtClean="0"/>
              <a:t>Are you training your staff to spend time with a child one on one after </a:t>
            </a:r>
            <a:r>
              <a:rPr lang="en-US" dirty="0" smtClean="0"/>
              <a:t>EVERY misbehavior? Do </a:t>
            </a:r>
            <a:r>
              <a:rPr lang="en-US" dirty="0" smtClean="0"/>
              <a:t>your Counselors have the time?</a:t>
            </a:r>
          </a:p>
          <a:p>
            <a:r>
              <a:rPr lang="en-US" dirty="0" smtClean="0"/>
              <a:t>Inform </a:t>
            </a:r>
            <a:r>
              <a:rPr lang="en-US" dirty="0"/>
              <a:t>the child of the inappropriate behavior and let </a:t>
            </a:r>
            <a:r>
              <a:rPr lang="en-US" dirty="0" smtClean="0"/>
              <a:t>them </a:t>
            </a:r>
            <a:r>
              <a:rPr lang="en-US" dirty="0"/>
              <a:t>know what is expected and why</a:t>
            </a:r>
            <a:r>
              <a:rPr lang="en-US" dirty="0" smtClean="0"/>
              <a:t>.</a:t>
            </a:r>
          </a:p>
          <a:p>
            <a:r>
              <a:rPr lang="en-US" dirty="0" smtClean="0"/>
              <a:t>How and when do you communicate with parents regarding child's behavior?</a:t>
            </a:r>
            <a:endParaRPr lang="en-US" dirty="0" smtClean="0"/>
          </a:p>
          <a:p>
            <a:endParaRPr lang="en-US" dirty="0"/>
          </a:p>
        </p:txBody>
      </p:sp>
    </p:spTree>
    <p:extLst>
      <p:ext uri="{BB962C8B-B14F-4D97-AF65-F5344CB8AC3E}">
        <p14:creationId xmlns:p14="http://schemas.microsoft.com/office/powerpoint/2010/main" val="22957843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lstStyle/>
          <a:p>
            <a:endParaRPr lang="en-US" dirty="0"/>
          </a:p>
        </p:txBody>
      </p:sp>
      <p:sp>
        <p:nvSpPr>
          <p:cNvPr id="4" name="Title 1"/>
          <p:cNvSpPr txBox="1">
            <a:spLocks/>
          </p:cNvSpPr>
          <p:nvPr/>
        </p:nvSpPr>
        <p:spPr>
          <a:xfrm>
            <a:off x="381000" y="588818"/>
            <a:ext cx="83820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400" b="1" dirty="0"/>
              <a:t>Parents ask…”How do you handle discipline?”</a:t>
            </a:r>
          </a:p>
        </p:txBody>
      </p:sp>
      <p:sp>
        <p:nvSpPr>
          <p:cNvPr id="5" name="TextBox 4"/>
          <p:cNvSpPr txBox="1"/>
          <p:nvPr/>
        </p:nvSpPr>
        <p:spPr>
          <a:xfrm>
            <a:off x="1409700" y="1925444"/>
            <a:ext cx="6324600" cy="1569660"/>
          </a:xfrm>
          <a:prstGeom prst="rect">
            <a:avLst/>
          </a:prstGeom>
          <a:noFill/>
        </p:spPr>
        <p:txBody>
          <a:bodyPr wrap="square" rtlCol="0">
            <a:spAutoFit/>
          </a:bodyPr>
          <a:lstStyle/>
          <a:p>
            <a:pPr algn="ctr"/>
            <a:r>
              <a:rPr lang="en-US" sz="3200" b="1" dirty="0">
                <a:solidFill>
                  <a:srgbClr val="FF0000"/>
                </a:solidFill>
              </a:rPr>
              <a:t>“COUNSLEORS MAKE A HUGE DEAL OUT OF POSITIVES AND DEAL WITH THE NEGATIVES”</a:t>
            </a:r>
          </a:p>
        </p:txBody>
      </p:sp>
      <p:pic>
        <p:nvPicPr>
          <p:cNvPr id="27651"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90800" y="3810000"/>
            <a:ext cx="4138612" cy="242949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11790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32669</TotalTime>
  <Words>924</Words>
  <Application>Microsoft Office PowerPoint</Application>
  <PresentationFormat>On-screen Show (4:3)</PresentationFormat>
  <Paragraphs>298</Paragraphs>
  <Slides>39</Slides>
  <Notes>8</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Office Theme</vt:lpstr>
      <vt:lpstr>POSITIVE DISCIPLINE!</vt:lpstr>
      <vt:lpstr>PowerPoint Presentation</vt:lpstr>
      <vt:lpstr>PowerPoint Presentation</vt:lpstr>
      <vt:lpstr>What can I share? </vt:lpstr>
      <vt:lpstr>CONFERENCES</vt:lpstr>
      <vt:lpstr>Beginning of each session/entire camp</vt:lpstr>
      <vt:lpstr>POSITIVE DISCIPLINE </vt:lpstr>
      <vt:lpstr>TOUGH TOPIC – TOUGH DECISIONS</vt:lpstr>
      <vt:lpstr>PowerPoint Presentation</vt:lpstr>
      <vt:lpstr>Webster’s Definition Discipline</vt:lpstr>
      <vt:lpstr>HAVE A PLAN</vt:lpstr>
      <vt:lpstr>CLEAR EXPECTATIONS</vt:lpstr>
      <vt:lpstr>PowerPoint Presentation</vt:lpstr>
      <vt:lpstr>Monday Morning Chart/Family Time </vt:lpstr>
      <vt:lpstr>Kapers chart</vt:lpstr>
      <vt:lpstr>Positive Words</vt:lpstr>
      <vt:lpstr>Examples in action…</vt:lpstr>
      <vt:lpstr>PLEASE CLOSE YOUR EYES</vt:lpstr>
      <vt:lpstr>PowerPoint Presentation</vt:lpstr>
      <vt:lpstr>Why are the campers misbehaving?</vt:lpstr>
      <vt:lpstr>THIS IS THE SPECIAL SAUCE </vt:lpstr>
      <vt:lpstr>Level I: Redirect</vt:lpstr>
      <vt:lpstr>Johnny is throwing  rocks in the creek</vt:lpstr>
      <vt:lpstr>WHAT DO WE DO NOW?</vt:lpstr>
      <vt:lpstr>What to do when the redirect  doesn’t work?  </vt:lpstr>
      <vt:lpstr>Counselor: “Johnny, you have a choice to make…either ‘the desired behavior’ or a time out/reflection time”   </vt:lpstr>
      <vt:lpstr>FOLLOW THROUGH</vt:lpstr>
      <vt:lpstr>Any Questions?? Thru Level II</vt:lpstr>
      <vt:lpstr>PowerPoint Presentation</vt:lpstr>
      <vt:lpstr>When camper rejoins group</vt:lpstr>
      <vt:lpstr>If two campers are having difficulties??</vt:lpstr>
      <vt:lpstr>Physical placement in meeting  is critical…be intentional</vt:lpstr>
      <vt:lpstr>Entire group struggling </vt:lpstr>
      <vt:lpstr>HANDS ON ISSUE</vt:lpstr>
      <vt:lpstr>FREQUENCY OF ADMIN VISIT</vt:lpstr>
      <vt:lpstr> Difficult situation Scenarios </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POSITIVE DISCIPLINE!</dc:title>
  <dc:creator>H</dc:creator>
  <cp:lastModifiedBy>H</cp:lastModifiedBy>
  <cp:revision>129</cp:revision>
  <dcterms:created xsi:type="dcterms:W3CDTF">2016-12-12T16:56:38Z</dcterms:created>
  <dcterms:modified xsi:type="dcterms:W3CDTF">2017-01-09T00:57:44Z</dcterms:modified>
</cp:coreProperties>
</file>